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35" r:id="rId1"/>
  </p:sldMasterIdLst>
  <p:notesMasterIdLst>
    <p:notesMasterId r:id="rId18"/>
  </p:notesMasterIdLst>
  <p:handoutMasterIdLst>
    <p:handoutMasterId r:id="rId19"/>
  </p:handoutMasterIdLst>
  <p:sldIdLst>
    <p:sldId id="256" r:id="rId2"/>
    <p:sldId id="257" r:id="rId3"/>
    <p:sldId id="258" r:id="rId4"/>
    <p:sldId id="268" r:id="rId5"/>
    <p:sldId id="265" r:id="rId6"/>
    <p:sldId id="269" r:id="rId7"/>
    <p:sldId id="272" r:id="rId8"/>
    <p:sldId id="273" r:id="rId9"/>
    <p:sldId id="263" r:id="rId10"/>
    <p:sldId id="270" r:id="rId11"/>
    <p:sldId id="271" r:id="rId12"/>
    <p:sldId id="262" r:id="rId13"/>
    <p:sldId id="261" r:id="rId14"/>
    <p:sldId id="274" r:id="rId15"/>
    <p:sldId id="267" r:id="rId16"/>
    <p:sldId id="266" r:id="rId1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5D00"/>
    <a:srgbClr val="0000FF"/>
    <a:srgbClr val="CC99FF"/>
    <a:srgbClr val="FF33CC"/>
    <a:srgbClr val="FF00FF"/>
    <a:srgbClr val="FF6600"/>
    <a:srgbClr val="E6AF00"/>
    <a:srgbClr val="B0753A"/>
    <a:srgbClr val="9966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60"/>
  </p:normalViewPr>
  <p:slideViewPr>
    <p:cSldViewPr snapToGrid="0">
      <p:cViewPr varScale="1">
        <p:scale>
          <a:sx n="90" d="100"/>
          <a:sy n="90" d="100"/>
        </p:scale>
        <p:origin x="230"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0444" y="0"/>
            <a:ext cx="2945659" cy="498136"/>
          </a:xfrm>
          <a:prstGeom prst="rect">
            <a:avLst/>
          </a:prstGeom>
        </p:spPr>
        <p:txBody>
          <a:bodyPr vert="horz" lIns="91440" tIns="45720" rIns="91440" bIns="45720" rtlCol="0"/>
          <a:lstStyle>
            <a:lvl1pPr algn="r">
              <a:defRPr sz="1200"/>
            </a:lvl1pPr>
          </a:lstStyle>
          <a:p>
            <a:fld id="{5DDE3AFB-D9CA-4EDD-8856-6538F6ABC28B}" type="datetimeFigureOut">
              <a:rPr lang="zh-HK" altLang="en-US" smtClean="0"/>
              <a:t>24/2/2023</a:t>
            </a:fld>
            <a:endParaRPr lang="zh-HK" altLang="en-US"/>
          </a:p>
        </p:txBody>
      </p:sp>
      <p:sp>
        <p:nvSpPr>
          <p:cNvPr id="4" name="頁尾版面配置區 3"/>
          <p:cNvSpPr>
            <a:spLocks noGrp="1"/>
          </p:cNvSpPr>
          <p:nvPr>
            <p:ph type="ftr" sz="quarter" idx="2"/>
          </p:nvPr>
        </p:nvSpPr>
        <p:spPr>
          <a:xfrm>
            <a:off x="1" y="9430092"/>
            <a:ext cx="2945659" cy="498135"/>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0444" y="9430092"/>
            <a:ext cx="2945659" cy="498135"/>
          </a:xfrm>
          <a:prstGeom prst="rect">
            <a:avLst/>
          </a:prstGeom>
        </p:spPr>
        <p:txBody>
          <a:bodyPr vert="horz" lIns="91440" tIns="45720" rIns="91440" bIns="45720" rtlCol="0" anchor="b"/>
          <a:lstStyle>
            <a:lvl1pPr algn="r">
              <a:defRPr sz="1200"/>
            </a:lvl1pPr>
          </a:lstStyle>
          <a:p>
            <a:fld id="{49DD42D7-2D5E-40DF-AFCE-BD15F511F410}" type="slidenum">
              <a:rPr lang="zh-HK" altLang="en-US" smtClean="0"/>
              <a:t>‹#›</a:t>
            </a:fld>
            <a:endParaRPr lang="zh-HK" altLang="en-US"/>
          </a:p>
        </p:txBody>
      </p:sp>
    </p:spTree>
    <p:extLst>
      <p:ext uri="{BB962C8B-B14F-4D97-AF65-F5344CB8AC3E}">
        <p14:creationId xmlns:p14="http://schemas.microsoft.com/office/powerpoint/2010/main" val="36513992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50444" y="0"/>
            <a:ext cx="2945659" cy="498136"/>
          </a:xfrm>
          <a:prstGeom prst="rect">
            <a:avLst/>
          </a:prstGeom>
        </p:spPr>
        <p:txBody>
          <a:bodyPr vert="horz" lIns="91440" tIns="45720" rIns="91440" bIns="45720" rtlCol="0"/>
          <a:lstStyle>
            <a:lvl1pPr algn="r">
              <a:defRPr sz="1200"/>
            </a:lvl1pPr>
          </a:lstStyle>
          <a:p>
            <a:fld id="{591F4A5F-DAEC-40AD-9644-BDAB671C5CC1}" type="datetimeFigureOut">
              <a:rPr lang="zh-HK" altLang="en-US" smtClean="0"/>
              <a:t>24/2/2023</a:t>
            </a:fld>
            <a:endParaRPr lang="zh-HK"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1" y="9430092"/>
            <a:ext cx="2945659" cy="498135"/>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4" y="9430092"/>
            <a:ext cx="2945659" cy="498135"/>
          </a:xfrm>
          <a:prstGeom prst="rect">
            <a:avLst/>
          </a:prstGeom>
        </p:spPr>
        <p:txBody>
          <a:bodyPr vert="horz" lIns="91440" tIns="45720" rIns="91440" bIns="45720" rtlCol="0" anchor="b"/>
          <a:lstStyle>
            <a:lvl1pPr algn="r">
              <a:defRPr sz="1200"/>
            </a:lvl1pPr>
          </a:lstStyle>
          <a:p>
            <a:fld id="{9BB30DBF-FC4B-4593-A6ED-43758E15D1E4}" type="slidenum">
              <a:rPr lang="zh-HK" altLang="en-US" smtClean="0"/>
              <a:t>‹#›</a:t>
            </a:fld>
            <a:endParaRPr lang="zh-HK" altLang="en-US"/>
          </a:p>
        </p:txBody>
      </p:sp>
    </p:spTree>
    <p:extLst>
      <p:ext uri="{BB962C8B-B14F-4D97-AF65-F5344CB8AC3E}">
        <p14:creationId xmlns:p14="http://schemas.microsoft.com/office/powerpoint/2010/main" val="26287038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db.gov.hk/apl/aplc/leaflet"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www.edb.gov.hk/apl/aplc/course_informa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9BB30DBF-FC4B-4593-A6ED-43758E15D1E4}" type="slidenum">
              <a:rPr lang="zh-HK" altLang="en-US" smtClean="0"/>
              <a:t>5</a:t>
            </a:fld>
            <a:endParaRPr lang="zh-HK" altLang="en-US"/>
          </a:p>
        </p:txBody>
      </p:sp>
    </p:spTree>
    <p:extLst>
      <p:ext uri="{BB962C8B-B14F-4D97-AF65-F5344CB8AC3E}">
        <p14:creationId xmlns:p14="http://schemas.microsoft.com/office/powerpoint/2010/main" val="1615812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9BB30DBF-FC4B-4593-A6ED-43758E15D1E4}" type="slidenum">
              <a:rPr lang="zh-HK" altLang="en-US" smtClean="0"/>
              <a:t>9</a:t>
            </a:fld>
            <a:endParaRPr lang="zh-HK" altLang="en-US"/>
          </a:p>
        </p:txBody>
      </p:sp>
    </p:spTree>
    <p:extLst>
      <p:ext uri="{BB962C8B-B14F-4D97-AF65-F5344CB8AC3E}">
        <p14:creationId xmlns:p14="http://schemas.microsoft.com/office/powerpoint/2010/main" val="949287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HK" dirty="0" smtClean="0"/>
              <a:t>Shorten</a:t>
            </a:r>
            <a:r>
              <a:rPr lang="en-US" altLang="zh-HK" baseline="0" dirty="0" smtClean="0"/>
              <a:t> link: </a:t>
            </a:r>
            <a:r>
              <a:rPr lang="en-US" altLang="zh-HK" sz="1200" dirty="0" smtClean="0">
                <a:hlinkClick r:id="rId3"/>
              </a:rPr>
              <a:t>www.edb.gov.hk/aplc/leaflet</a:t>
            </a:r>
            <a:endParaRPr lang="en-US" altLang="zh-HK" sz="1200" dirty="0" smtClean="0"/>
          </a:p>
          <a:p>
            <a:endParaRPr lang="en-US" altLang="zh-HK" sz="1200" dirty="0" smtClean="0"/>
          </a:p>
          <a:p>
            <a:r>
              <a:rPr lang="en-US" altLang="zh-HK" dirty="0" smtClean="0"/>
              <a:t>https://www.edb.gov.hk/attachment/en/curriculum-development/cross-kla-studies/applied-learning/ref-and-resources/information-leaflet/ApL(C)%20Promotion%20Leaflet_HK.pdf</a:t>
            </a:r>
          </a:p>
          <a:p>
            <a:r>
              <a:rPr lang="en-US" altLang="zh-HK" dirty="0" smtClean="0"/>
              <a:t>Shorten link: </a:t>
            </a:r>
            <a:r>
              <a:rPr lang="en-US" altLang="zh-HK" sz="1200" dirty="0" smtClean="0">
                <a:hlinkClick r:id="rId4"/>
              </a:rPr>
              <a:t>www.edb.gov.hk/aplc/course_information</a:t>
            </a:r>
            <a:endParaRPr lang="en-US" altLang="zh-HK" dirty="0" smtClean="0"/>
          </a:p>
          <a:p>
            <a:endParaRPr lang="en-US" altLang="zh-HK" dirty="0" smtClean="0"/>
          </a:p>
          <a:p>
            <a:r>
              <a:rPr lang="en-US" altLang="zh-HK" dirty="0" smtClean="0"/>
              <a:t>https://www.edb.gov.hk/en/curriculum-development/cross-kla-studies/applied-learning/applied-learning-chinese/course-information/2021-2023/index.html</a:t>
            </a:r>
            <a:endParaRPr lang="zh-HK" altLang="en-US" dirty="0"/>
          </a:p>
        </p:txBody>
      </p:sp>
      <p:sp>
        <p:nvSpPr>
          <p:cNvPr id="4" name="投影片編號版面配置區 3"/>
          <p:cNvSpPr>
            <a:spLocks noGrp="1"/>
          </p:cNvSpPr>
          <p:nvPr>
            <p:ph type="sldNum" sz="quarter" idx="10"/>
          </p:nvPr>
        </p:nvSpPr>
        <p:spPr/>
        <p:txBody>
          <a:bodyPr/>
          <a:lstStyle/>
          <a:p>
            <a:fld id="{9BB30DBF-FC4B-4593-A6ED-43758E15D1E4}" type="slidenum">
              <a:rPr lang="zh-HK" altLang="en-US" smtClean="0"/>
              <a:t>15</a:t>
            </a:fld>
            <a:endParaRPr lang="zh-HK" altLang="en-US"/>
          </a:p>
        </p:txBody>
      </p:sp>
    </p:spTree>
    <p:extLst>
      <p:ext uri="{BB962C8B-B14F-4D97-AF65-F5344CB8AC3E}">
        <p14:creationId xmlns:p14="http://schemas.microsoft.com/office/powerpoint/2010/main" val="1305977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1EEC76D5-1098-4BC7-ADF8-63DA24BAA891}"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793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4214A8D2-F44A-490E-A84C-29773A9FF5D3}"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3740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4A8CA2C5-880E-43C1-8FD2-7C3CAB29591B}"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0300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6AB690FC-7301-4028-8BE3-2FC5ED21A5C0}"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4555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8ECEB31A-27EC-4A55-9B68-AD7518F651CC}"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526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A7BBF132-4E3F-4D13-8C9F-E2C2D4A34351}"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2385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94A84F0-4DDC-4E03-B125-07434740B604}"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2667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6DE2243-4EED-48D6-8F4B-0DEAE36BD82A}"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9547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1CFD2F2D-1A32-49A6-9D98-559B6B2E7687}"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815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E5DE563-9CE3-4683-A659-7ADBE757204E}" type="datetime1">
              <a:rPr lang="en-US" altLang="zh-HK"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613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B83C7D0-508E-415F-95D6-179B72CFC6DE}" type="datetime1">
              <a:rPr lang="en-US" altLang="zh-HK"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5622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253C9B74-B636-486A-AF50-DC035406DA83}" type="datetime1">
              <a:rPr lang="en-US" altLang="zh-HK" smtClean="0"/>
              <a:t>2/24/2023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1478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2B9E2C89-1914-4168-9415-4DF1C1003F97}" type="datetime1">
              <a:rPr lang="en-US" altLang="zh-HK" smtClean="0"/>
              <a:t>2/24/2023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467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AFFA5-D2EA-4141-B41E-EF41806F6AB9}" type="datetime1">
              <a:rPr lang="en-US" altLang="zh-HK" smtClean="0"/>
              <a:t>2/24/2023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4376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AD10E7C6-7E4C-4654-B6C6-43A7B8A8C16A}" type="datetime1">
              <a:rPr lang="en-US" altLang="zh-HK"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0496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F5E8616E-B165-48BA-B3AC-3251E914D613}" type="datetime1">
              <a:rPr lang="en-US" altLang="zh-HK" smtClean="0"/>
              <a:t>2/24/2023</a:t>
            </a:fld>
            <a:endParaRPr lang="en-US" dirty="0"/>
          </a:p>
        </p:txBody>
      </p:sp>
    </p:spTree>
    <p:extLst>
      <p:ext uri="{BB962C8B-B14F-4D97-AF65-F5344CB8AC3E}">
        <p14:creationId xmlns:p14="http://schemas.microsoft.com/office/powerpoint/2010/main" val="5322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25A8C79-AEC6-4947-B333-E6DFB2A3C90D}" type="datetime1">
              <a:rPr lang="en-US" altLang="zh-HK" smtClean="0"/>
              <a:t>2/24/2023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425449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edb.gov.hk/tc/curriculum-development/kla/chi-edu/second-lang.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sb.gov.hk/english/admin/appoint/35.html"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edb.gov.hk/en/curriculum-development/cross-kla-studies/applied-learning/ref-and-resources/aplc_leaflet.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db.gov.hk/en/curriculum-development/cross-kla-studies/applied-learning/applied-learning-chinese/index.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db.gov.hk/en/apl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27672" y="2801698"/>
            <a:ext cx="8917386" cy="1646302"/>
          </a:xfrm>
        </p:spPr>
        <p:txBody>
          <a:bodyPr/>
          <a:lstStyle/>
          <a:p>
            <a:r>
              <a:rPr lang="zh-TW" altLang="zh-HK" b="1" dirty="0"/>
              <a:t>Applied Learning Chinese </a:t>
            </a:r>
            <a:r>
              <a:rPr lang="en-US" altLang="zh-TW" b="1" dirty="0" smtClean="0"/>
              <a:t/>
            </a:r>
            <a:br>
              <a:rPr lang="en-US" altLang="zh-TW" b="1" dirty="0" smtClean="0"/>
            </a:br>
            <a:r>
              <a:rPr lang="zh-TW" altLang="zh-HK" sz="3600" b="1" dirty="0" smtClean="0"/>
              <a:t>(for </a:t>
            </a:r>
            <a:r>
              <a:rPr lang="zh-TW" altLang="zh-HK" sz="3600" b="1" dirty="0"/>
              <a:t>non-Chinese speaking students</a:t>
            </a:r>
            <a:r>
              <a:rPr lang="zh-TW" altLang="zh-HK" sz="3600" b="1" dirty="0" smtClean="0"/>
              <a:t>)</a:t>
            </a:r>
            <a:r>
              <a:rPr lang="en-US" altLang="zh-TW" sz="3600" b="1" dirty="0" smtClean="0"/>
              <a:t/>
            </a:r>
            <a:br>
              <a:rPr lang="en-US" altLang="zh-TW" sz="3600" b="1" dirty="0" smtClean="0"/>
            </a:br>
            <a:r>
              <a:rPr lang="en-US" altLang="zh-TW" sz="3600" b="1" dirty="0" smtClean="0"/>
              <a:t>(ApL(C))</a:t>
            </a:r>
            <a:r>
              <a:rPr lang="zh-TW" altLang="zh-HK" sz="3600" b="1" dirty="0" smtClean="0"/>
              <a:t> </a:t>
            </a:r>
            <a:r>
              <a:rPr lang="zh-TW" altLang="zh-HK" sz="3600" dirty="0"/>
              <a:t/>
            </a:r>
            <a:br>
              <a:rPr lang="zh-TW" altLang="zh-HK" sz="3600" dirty="0"/>
            </a:br>
            <a:endParaRPr lang="zh-HK" altLang="en-US" sz="3600" dirty="0"/>
          </a:p>
        </p:txBody>
      </p:sp>
      <p:sp>
        <p:nvSpPr>
          <p:cNvPr id="4" name="文字方塊 3"/>
          <p:cNvSpPr txBox="1"/>
          <p:nvPr/>
        </p:nvSpPr>
        <p:spPr>
          <a:xfrm>
            <a:off x="1510712" y="5604742"/>
            <a:ext cx="7844955" cy="646331"/>
          </a:xfrm>
          <a:prstGeom prst="rect">
            <a:avLst/>
          </a:prstGeom>
          <a:noFill/>
        </p:spPr>
        <p:txBody>
          <a:bodyPr wrap="square" rtlCol="0">
            <a:spAutoFit/>
          </a:bodyPr>
          <a:lstStyle/>
          <a:p>
            <a:pPr algn="just"/>
            <a:r>
              <a:rPr lang="en-US" altLang="zh-TW" dirty="0" smtClean="0"/>
              <a:t>[For use by teachers to introduce ApL(C) to students and parents. </a:t>
            </a:r>
            <a:r>
              <a:rPr lang="en-US" altLang="zh-TW" dirty="0" smtClean="0"/>
              <a:t/>
            </a:r>
            <a:br>
              <a:rPr lang="en-US" altLang="zh-TW" dirty="0" smtClean="0"/>
            </a:br>
            <a:r>
              <a:rPr lang="en-US" altLang="zh-TW" dirty="0" smtClean="0"/>
              <a:t>Please </a:t>
            </a:r>
            <a:r>
              <a:rPr lang="en-US" altLang="zh-TW" dirty="0" smtClean="0"/>
              <a:t>feel free to make appropriate changes to suit your school’s </a:t>
            </a:r>
            <a:r>
              <a:rPr lang="en-US" altLang="zh-TW" dirty="0" smtClean="0"/>
              <a:t>needs.]</a:t>
            </a:r>
            <a:endParaRPr lang="zh-TW" altLang="en-US" dirty="0"/>
          </a:p>
        </p:txBody>
      </p:sp>
    </p:spTree>
    <p:extLst>
      <p:ext uri="{BB962C8B-B14F-4D97-AF65-F5344CB8AC3E}">
        <p14:creationId xmlns:p14="http://schemas.microsoft.com/office/powerpoint/2010/main" val="4009513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409" y="1431986"/>
            <a:ext cx="9180233" cy="3676343"/>
          </a:xfrm>
        </p:spPr>
        <p:txBody>
          <a:bodyPr/>
          <a:lstStyle/>
          <a:p>
            <a:pPr marL="0" indent="0">
              <a:buNone/>
            </a:pPr>
            <a:r>
              <a:rPr lang="en-US" sz="2400" b="1" u="sng" dirty="0" smtClean="0">
                <a:solidFill>
                  <a:srgbClr val="0070C0"/>
                </a:solidFill>
              </a:rPr>
              <a:t>Learning and Teaching</a:t>
            </a:r>
          </a:p>
          <a:p>
            <a:pPr algn="just">
              <a:spcBef>
                <a:spcPts val="1800"/>
              </a:spcBef>
            </a:pPr>
            <a:r>
              <a:rPr lang="en-US" sz="2400" dirty="0" smtClean="0"/>
              <a:t>Applied </a:t>
            </a:r>
            <a:r>
              <a:rPr lang="en-US" sz="2400" dirty="0"/>
              <a:t>Learning Chinese (for non-Chinese speaking students) is designed from the perspective of second language learners with applied learning context related to professional and vocational fields for students to learn Chinese through </a:t>
            </a:r>
            <a:r>
              <a:rPr lang="en-US" sz="2400" dirty="0">
                <a:solidFill>
                  <a:srgbClr val="0070C0"/>
                </a:solidFill>
              </a:rPr>
              <a:t>different modes of </a:t>
            </a:r>
            <a:r>
              <a:rPr lang="en-US" sz="2400" dirty="0" smtClean="0">
                <a:solidFill>
                  <a:srgbClr val="0070C0"/>
                </a:solidFill>
              </a:rPr>
              <a:t>activities</a:t>
            </a:r>
            <a:r>
              <a:rPr lang="en-US" sz="2400" dirty="0" smtClean="0">
                <a:solidFill>
                  <a:schemeClr val="tx1"/>
                </a:solidFill>
              </a:rPr>
              <a:t>:</a:t>
            </a:r>
          </a:p>
          <a:p>
            <a:pPr marL="0" indent="0" algn="just">
              <a:spcBef>
                <a:spcPts val="1800"/>
              </a:spcBef>
              <a:buNone/>
            </a:pPr>
            <a:r>
              <a:rPr lang="en-US" sz="2400" dirty="0">
                <a:solidFill>
                  <a:srgbClr val="0070C0"/>
                </a:solidFill>
              </a:rPr>
              <a:t> </a:t>
            </a:r>
            <a:r>
              <a:rPr lang="en-US" sz="2400" dirty="0" smtClean="0">
                <a:solidFill>
                  <a:srgbClr val="0070C0"/>
                </a:solidFill>
              </a:rPr>
              <a:t>   e.g</a:t>
            </a:r>
            <a:r>
              <a:rPr lang="en-US" sz="2400" dirty="0">
                <a:solidFill>
                  <a:srgbClr val="0070C0"/>
                </a:solidFill>
              </a:rPr>
              <a:t>. daily oral communication, role play, group discussion</a:t>
            </a:r>
            <a:r>
              <a:rPr lang="en-US" sz="2400" dirty="0" smtClean="0">
                <a:solidFill>
                  <a:srgbClr val="0070C0"/>
                </a:solidFill>
              </a:rPr>
              <a:t>,</a:t>
            </a:r>
            <a:br>
              <a:rPr lang="en-US" sz="2400" dirty="0" smtClean="0">
                <a:solidFill>
                  <a:srgbClr val="0070C0"/>
                </a:solidFill>
              </a:rPr>
            </a:br>
            <a:r>
              <a:rPr lang="en-US" sz="2400" dirty="0" smtClean="0">
                <a:solidFill>
                  <a:srgbClr val="0070C0"/>
                </a:solidFill>
              </a:rPr>
              <a:t>    visit</a:t>
            </a:r>
            <a:r>
              <a:rPr lang="en-US" sz="2400" dirty="0">
                <a:solidFill>
                  <a:srgbClr val="0070C0"/>
                </a:solidFill>
              </a:rPr>
              <a:t>, and practical reading and writing for language </a:t>
            </a:r>
            <a:r>
              <a:rPr lang="en-US" sz="2400" dirty="0" smtClean="0">
                <a:solidFill>
                  <a:srgbClr val="0070C0"/>
                </a:solidFill>
              </a:rPr>
              <a:t>learning</a:t>
            </a:r>
            <a:endParaRPr lang="en-US" sz="2400" dirty="0"/>
          </a:p>
          <a:p>
            <a:pPr marL="0" indent="0">
              <a:buNone/>
            </a:pPr>
            <a:endParaRPr lang="en-US" dirty="0"/>
          </a:p>
        </p:txBody>
      </p:sp>
      <p:sp>
        <p:nvSpPr>
          <p:cNvPr id="6" name="標題 1"/>
          <p:cNvSpPr>
            <a:spLocks noGrp="1"/>
          </p:cNvSpPr>
          <p:nvPr>
            <p:ph type="title"/>
          </p:nvPr>
        </p:nvSpPr>
        <p:spPr>
          <a:xfrm>
            <a:off x="589410" y="530974"/>
            <a:ext cx="11325041" cy="761495"/>
          </a:xfrm>
        </p:spPr>
        <p:txBody>
          <a:bodyPr>
            <a:normAutofit fontScale="90000"/>
          </a:bodyPr>
          <a:lstStyle/>
          <a:p>
            <a:r>
              <a:rPr lang="en-US" altLang="zh-HK" sz="3200" b="1" dirty="0"/>
              <a:t>Course </a:t>
            </a:r>
            <a:r>
              <a:rPr lang="en-US" altLang="zh-HK" sz="3200" b="1" dirty="0" smtClean="0"/>
              <a:t>Information (2023-25 </a:t>
            </a:r>
            <a:r>
              <a:rPr lang="en-US" altLang="zh-HK" sz="3200" b="1" dirty="0" smtClean="0"/>
              <a:t>Cohort; 2025 HKDSE) </a:t>
            </a:r>
            <a:r>
              <a:rPr lang="en-US" altLang="zh-HK" sz="3200" b="1" dirty="0" smtClean="0"/>
              <a:t>(Cont’d)</a:t>
            </a:r>
            <a:endParaRPr lang="zh-HK" altLang="en-US" sz="3200" dirty="0"/>
          </a:p>
        </p:txBody>
      </p:sp>
      <p:sp>
        <p:nvSpPr>
          <p:cNvPr id="8"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10</a:t>
            </a:fld>
            <a:endParaRPr lang="en-US" dirty="0">
              <a:solidFill>
                <a:schemeClr val="bg1"/>
              </a:solidFill>
            </a:endParaRPr>
          </a:p>
        </p:txBody>
      </p:sp>
    </p:spTree>
    <p:extLst>
      <p:ext uri="{BB962C8B-B14F-4D97-AF65-F5344CB8AC3E}">
        <p14:creationId xmlns:p14="http://schemas.microsoft.com/office/powerpoint/2010/main" val="2916654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279" y="1633052"/>
            <a:ext cx="9195695" cy="3880773"/>
          </a:xfrm>
        </p:spPr>
        <p:txBody>
          <a:bodyPr>
            <a:normAutofit/>
          </a:bodyPr>
          <a:lstStyle/>
          <a:p>
            <a:pPr marL="0" indent="0">
              <a:buNone/>
            </a:pPr>
            <a:r>
              <a:rPr lang="en-US" sz="2400" b="1" u="sng" dirty="0" smtClean="0">
                <a:solidFill>
                  <a:srgbClr val="0070C0"/>
                </a:solidFill>
              </a:rPr>
              <a:t>Curriculum Pillars of Applied Learning in Context</a:t>
            </a:r>
          </a:p>
          <a:p>
            <a:pPr algn="just">
              <a:spcBef>
                <a:spcPts val="1800"/>
              </a:spcBef>
            </a:pPr>
            <a:r>
              <a:rPr lang="en-US" sz="2400" dirty="0" smtClean="0"/>
              <a:t>Applied </a:t>
            </a:r>
            <a:r>
              <a:rPr lang="en-US" sz="2400" dirty="0"/>
              <a:t>Learning Chinese (for non-Chinese speaking students) develops students’ </a:t>
            </a:r>
            <a:r>
              <a:rPr lang="en-US" sz="2400" dirty="0">
                <a:solidFill>
                  <a:srgbClr val="0070C0"/>
                </a:solidFill>
              </a:rPr>
              <a:t>career-related competencies, foundation skills (communication skills), thinking skills and people skills</a:t>
            </a:r>
            <a:r>
              <a:rPr lang="en-US" sz="2400" dirty="0"/>
              <a:t> as well as to nurture their </a:t>
            </a:r>
            <a:r>
              <a:rPr lang="en-US" sz="2400" dirty="0">
                <a:solidFill>
                  <a:srgbClr val="0070C0"/>
                </a:solidFill>
              </a:rPr>
              <a:t>positive values and attitudes </a:t>
            </a:r>
            <a:r>
              <a:rPr lang="en-US" sz="2400" dirty="0"/>
              <a:t>as in Applied Learning curriculum pillars through application and practice.</a:t>
            </a:r>
          </a:p>
        </p:txBody>
      </p:sp>
      <p:sp>
        <p:nvSpPr>
          <p:cNvPr id="6" name="標題 1"/>
          <p:cNvSpPr>
            <a:spLocks noGrp="1"/>
          </p:cNvSpPr>
          <p:nvPr>
            <p:ph type="title"/>
          </p:nvPr>
        </p:nvSpPr>
        <p:spPr>
          <a:xfrm>
            <a:off x="510280" y="583728"/>
            <a:ext cx="10962053" cy="761495"/>
          </a:xfrm>
        </p:spPr>
        <p:txBody>
          <a:bodyPr>
            <a:normAutofit fontScale="90000"/>
          </a:bodyPr>
          <a:lstStyle/>
          <a:p>
            <a:r>
              <a:rPr lang="en-US" altLang="zh-HK" sz="3200" b="1" dirty="0"/>
              <a:t>Course </a:t>
            </a:r>
            <a:r>
              <a:rPr lang="en-US" altLang="zh-HK" sz="3200" b="1" dirty="0" smtClean="0"/>
              <a:t>Information (2023-25 </a:t>
            </a:r>
            <a:r>
              <a:rPr lang="en-US" altLang="zh-HK" sz="3200" b="1" dirty="0" smtClean="0"/>
              <a:t>Cohort; 2025 HKDSE) </a:t>
            </a:r>
            <a:r>
              <a:rPr lang="en-US" altLang="zh-HK" sz="3200" b="1" dirty="0" smtClean="0"/>
              <a:t>(Cont’d)</a:t>
            </a:r>
            <a:endParaRPr lang="zh-HK" altLang="en-US" sz="3200" dirty="0"/>
          </a:p>
        </p:txBody>
      </p:sp>
      <p:sp>
        <p:nvSpPr>
          <p:cNvPr id="10"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11</a:t>
            </a:fld>
            <a:endParaRPr lang="en-US" dirty="0">
              <a:solidFill>
                <a:schemeClr val="bg1"/>
              </a:solidFill>
            </a:endParaRPr>
          </a:p>
        </p:txBody>
      </p:sp>
    </p:spTree>
    <p:extLst>
      <p:ext uri="{BB962C8B-B14F-4D97-AF65-F5344CB8AC3E}">
        <p14:creationId xmlns:p14="http://schemas.microsoft.com/office/powerpoint/2010/main" val="234859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95038" y="289089"/>
            <a:ext cx="8596668" cy="606457"/>
          </a:xfrm>
        </p:spPr>
        <p:txBody>
          <a:bodyPr>
            <a:normAutofit fontScale="90000"/>
          </a:bodyPr>
          <a:lstStyle/>
          <a:p>
            <a:r>
              <a:rPr lang="en-US" altLang="zh-HK" b="1" dirty="0" smtClean="0"/>
              <a:t>Course Application</a:t>
            </a:r>
            <a:endParaRPr lang="zh-HK" altLang="en-US" sz="1300" dirty="0"/>
          </a:p>
        </p:txBody>
      </p:sp>
      <p:sp>
        <p:nvSpPr>
          <p:cNvPr id="3" name="內容版面配置區 2"/>
          <p:cNvSpPr>
            <a:spLocks noGrp="1"/>
          </p:cNvSpPr>
          <p:nvPr>
            <p:ph idx="1"/>
          </p:nvPr>
        </p:nvSpPr>
        <p:spPr>
          <a:xfrm>
            <a:off x="724669" y="953323"/>
            <a:ext cx="6738016" cy="2389646"/>
          </a:xfrm>
        </p:spPr>
        <p:txBody>
          <a:bodyPr>
            <a:noAutofit/>
          </a:bodyPr>
          <a:lstStyle/>
          <a:p>
            <a:pPr algn="just"/>
            <a:r>
              <a:rPr lang="en-US" altLang="zh-HK" sz="2600" dirty="0"/>
              <a:t>NCS students who </a:t>
            </a:r>
            <a:r>
              <a:rPr lang="en-US" altLang="zh-HK" sz="2600" dirty="0">
                <a:solidFill>
                  <a:srgbClr val="0066FF"/>
                </a:solidFill>
              </a:rPr>
              <a:t>have basic language </a:t>
            </a:r>
            <a:r>
              <a:rPr lang="en-US" altLang="zh-HK" sz="2600" dirty="0" smtClean="0">
                <a:solidFill>
                  <a:srgbClr val="0066FF"/>
                </a:solidFill>
              </a:rPr>
              <a:t>competency* </a:t>
            </a:r>
            <a:r>
              <a:rPr lang="en-US" altLang="zh-HK" sz="2600" dirty="0">
                <a:solidFill>
                  <a:srgbClr val="0066FF"/>
                </a:solidFill>
              </a:rPr>
              <a:t>to learn Chinese language </a:t>
            </a:r>
            <a:r>
              <a:rPr lang="en-US" altLang="zh-HK" sz="2600" dirty="0"/>
              <a:t>through different modes of activities in a simulated applied learning context.  </a:t>
            </a:r>
          </a:p>
          <a:p>
            <a:pPr algn="just"/>
            <a:r>
              <a:rPr lang="en-US" altLang="zh-HK" sz="2600" dirty="0" smtClean="0"/>
              <a:t>Course application </a:t>
            </a:r>
            <a:r>
              <a:rPr lang="en-US" altLang="zh-HK" sz="2600" dirty="0"/>
              <a:t>will be made through </a:t>
            </a:r>
            <a:r>
              <a:rPr lang="en-US" altLang="zh-HK" sz="2600" dirty="0" smtClean="0"/>
              <a:t>schools with subsequent application arrangement by </a:t>
            </a:r>
            <a:r>
              <a:rPr lang="en-US" altLang="zh-HK" sz="2600" dirty="0"/>
              <a:t>course providers. </a:t>
            </a:r>
            <a:endParaRPr lang="zh-HK" altLang="en-US" sz="2600" dirty="0"/>
          </a:p>
        </p:txBody>
      </p:sp>
      <p:sp>
        <p:nvSpPr>
          <p:cNvPr id="4" name="圓角矩形 3"/>
          <p:cNvSpPr/>
          <p:nvPr/>
        </p:nvSpPr>
        <p:spPr>
          <a:xfrm>
            <a:off x="510437" y="4455996"/>
            <a:ext cx="10890101" cy="171607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HK" sz="1600" dirty="0">
                <a:solidFill>
                  <a:srgbClr val="0066FF"/>
                </a:solidFill>
                <a:latin typeface="+mj-lt"/>
              </a:rPr>
              <a:t>* </a:t>
            </a:r>
            <a:r>
              <a:rPr lang="en-US" altLang="zh-HK" sz="1400" b="1" kern="100" dirty="0" smtClean="0">
                <a:solidFill>
                  <a:schemeClr val="tx1"/>
                </a:solidFill>
                <a:latin typeface="+mj-lt"/>
                <a:ea typeface="新細明體" panose="02020500000000000000" pitchFamily="18" charset="-120"/>
                <a:cs typeface="Times New Roman" panose="02020603050405020304" pitchFamily="18" charset="0"/>
              </a:rPr>
              <a:t>Note:</a:t>
            </a:r>
            <a:endParaRPr lang="en-US" altLang="zh-HK" sz="1400" b="1" kern="100" dirty="0">
              <a:solidFill>
                <a:schemeClr val="tx1"/>
              </a:solidFill>
              <a:latin typeface="+mj-lt"/>
              <a:ea typeface="新細明體" panose="02020500000000000000" pitchFamily="18" charset="-120"/>
              <a:cs typeface="Times New Roman" panose="02020603050405020304" pitchFamily="18" charset="0"/>
            </a:endParaRPr>
          </a:p>
          <a:p>
            <a:r>
              <a:rPr lang="en-US" altLang="zh-HK" sz="1400" kern="100" dirty="0" smtClean="0">
                <a:solidFill>
                  <a:schemeClr val="tx1"/>
                </a:solidFill>
                <a:latin typeface="+mj-lt"/>
                <a:ea typeface="新細明體" panose="02020500000000000000" pitchFamily="18" charset="-120"/>
                <a:cs typeface="Times New Roman" panose="02020603050405020304" pitchFamily="18" charset="0"/>
              </a:rPr>
              <a:t>- </a:t>
            </a:r>
            <a:r>
              <a:rPr lang="en-US" altLang="zh-TW" sz="1400" kern="100" dirty="0">
                <a:solidFill>
                  <a:schemeClr val="tx1"/>
                </a:solidFill>
                <a:latin typeface="+mj-lt"/>
                <a:ea typeface="新細明體" panose="02020500000000000000" pitchFamily="18" charset="-120"/>
                <a:cs typeface="Times New Roman" panose="02020603050405020304" pitchFamily="18" charset="0"/>
              </a:rPr>
              <a:t>At the point of entry for the study of ApL(C) courses, NCS students are expected to have achieved most of the learning </a:t>
            </a:r>
            <a:r>
              <a:rPr lang="en-US" altLang="zh-TW" sz="1400" kern="100" dirty="0" smtClean="0">
                <a:solidFill>
                  <a:schemeClr val="tx1"/>
                </a:solidFill>
                <a:latin typeface="+mj-lt"/>
                <a:ea typeface="新細明體" panose="02020500000000000000" pitchFamily="18" charset="-120"/>
                <a:cs typeface="Times New Roman" panose="02020603050405020304" pitchFamily="18" charset="0"/>
              </a:rPr>
              <a:t>outcomes </a:t>
            </a:r>
            <a:r>
              <a:rPr lang="en-US" altLang="zh-TW" sz="1400" kern="100" dirty="0">
                <a:solidFill>
                  <a:schemeClr val="tx1"/>
                </a:solidFill>
                <a:latin typeface="+mj-lt"/>
                <a:ea typeface="新細明體" panose="02020500000000000000" pitchFamily="18" charset="-120"/>
                <a:cs typeface="Times New Roman" panose="02020603050405020304" pitchFamily="18" charset="0"/>
              </a:rPr>
              <a:t>of the </a:t>
            </a:r>
            <a:r>
              <a:rPr lang="en-US" altLang="zh-HK" sz="1400" kern="100" dirty="0" smtClean="0">
                <a:solidFill>
                  <a:srgbClr val="0000FF"/>
                </a:solidFill>
                <a:latin typeface="+mj-lt"/>
                <a:ea typeface="新細明體" panose="02020500000000000000" pitchFamily="18" charset="-120"/>
                <a:cs typeface="Times New Roman" panose="02020603050405020304" pitchFamily="18" charset="0"/>
              </a:rPr>
              <a:t>“</a:t>
            </a:r>
            <a:r>
              <a:rPr lang="en-US" altLang="zh-HK" sz="1400" b="1" u="sng" kern="100" dirty="0" smtClean="0">
                <a:solidFill>
                  <a:srgbClr val="0000FF"/>
                </a:solidFill>
                <a:latin typeface="+mj-lt"/>
                <a:ea typeface="新細明體" panose="02020500000000000000" pitchFamily="18" charset="-120"/>
                <a:cs typeface="Times New Roman" panose="02020603050405020304" pitchFamily="18" charset="0"/>
              </a:rPr>
              <a:t>Chinese </a:t>
            </a:r>
            <a:r>
              <a:rPr lang="en-US" altLang="zh-HK" sz="1400" b="1" u="sng" kern="100" dirty="0">
                <a:solidFill>
                  <a:srgbClr val="0000FF"/>
                </a:solidFill>
                <a:latin typeface="+mj-lt"/>
                <a:ea typeface="新細明體" panose="02020500000000000000" pitchFamily="18" charset="-120"/>
                <a:cs typeface="Times New Roman" panose="02020603050405020304" pitchFamily="18" charset="0"/>
              </a:rPr>
              <a:t>Language </a:t>
            </a:r>
            <a:r>
              <a:rPr lang="en-US" altLang="zh-HK" sz="1400" b="1" u="sng" kern="100" dirty="0" smtClean="0">
                <a:solidFill>
                  <a:srgbClr val="0000FF"/>
                </a:solidFill>
                <a:latin typeface="+mj-lt"/>
                <a:ea typeface="新細明體" panose="02020500000000000000" pitchFamily="18" charset="-120"/>
                <a:cs typeface="Times New Roman" panose="02020603050405020304" pitchFamily="18" charset="0"/>
              </a:rPr>
              <a:t>Curriculum </a:t>
            </a:r>
            <a:r>
              <a:rPr lang="en-US" altLang="zh-HK" sz="1400" b="1" u="sng" kern="100" dirty="0">
                <a:solidFill>
                  <a:srgbClr val="0000FF"/>
                </a:solidFill>
                <a:latin typeface="+mj-lt"/>
                <a:ea typeface="新細明體" panose="02020500000000000000" pitchFamily="18" charset="-120"/>
                <a:cs typeface="Times New Roman" panose="02020603050405020304" pitchFamily="18" charset="0"/>
              </a:rPr>
              <a:t>Second Language Learning Framework </a:t>
            </a:r>
            <a:r>
              <a:rPr lang="en-US" altLang="zh-HK" sz="1400" kern="100" dirty="0" smtClean="0">
                <a:solidFill>
                  <a:srgbClr val="0000FF"/>
                </a:solidFill>
                <a:latin typeface="+mj-lt"/>
                <a:ea typeface="新細明體" panose="02020500000000000000" pitchFamily="18" charset="-120"/>
                <a:cs typeface="Times New Roman" panose="02020603050405020304" pitchFamily="18" charset="0"/>
              </a:rPr>
              <a:t>” </a:t>
            </a:r>
            <a:r>
              <a:rPr lang="en-US" altLang="zh-HK" sz="1400" kern="100" dirty="0">
                <a:solidFill>
                  <a:schemeClr val="tx1"/>
                </a:solidFill>
                <a:latin typeface="+mj-lt"/>
                <a:ea typeface="新細明體" panose="02020500000000000000" pitchFamily="18" charset="-120"/>
                <a:cs typeface="Times New Roman" panose="02020603050405020304" pitchFamily="18" charset="0"/>
              </a:rPr>
              <a:t>(Learning Framework) at level 4 or above. </a:t>
            </a:r>
          </a:p>
          <a:p>
            <a:r>
              <a:rPr lang="en-US" altLang="zh-HK" sz="1400" kern="100" dirty="0" smtClean="0">
                <a:solidFill>
                  <a:schemeClr val="tx1"/>
                </a:solidFill>
                <a:latin typeface="+mj-lt"/>
                <a:ea typeface="新細明體" panose="02020500000000000000" pitchFamily="18" charset="-120"/>
                <a:cs typeface="Times New Roman" panose="02020603050405020304" pitchFamily="18" charset="0"/>
              </a:rPr>
              <a:t>- </a:t>
            </a:r>
            <a:r>
              <a:rPr lang="en-US" altLang="zh-HK" sz="1400" kern="100" dirty="0">
                <a:solidFill>
                  <a:schemeClr val="tx1"/>
                </a:solidFill>
                <a:latin typeface="+mj-lt"/>
                <a:ea typeface="新細明體" panose="02020500000000000000" pitchFamily="18" charset="-120"/>
                <a:cs typeface="Times New Roman" panose="02020603050405020304" pitchFamily="18" charset="0"/>
              </a:rPr>
              <a:t>Upon completion of ApL(C) courses, NCS students are expected to have achieved the relevant learning outcomes of the “Learning Framework” at level 6 or above. </a:t>
            </a:r>
            <a:r>
              <a:rPr lang="zh-TW" altLang="zh-HK" sz="1400" kern="100" dirty="0">
                <a:latin typeface="+mj-lt"/>
                <a:ea typeface="新細明體" panose="02020500000000000000" pitchFamily="18" charset="-120"/>
                <a:cs typeface="Times New Roman" panose="02020603050405020304" pitchFamily="18" charset="0"/>
              </a:rPr>
              <a:t/>
            </a:r>
            <a:br>
              <a:rPr lang="zh-TW" altLang="zh-HK" sz="1400" kern="100" dirty="0">
                <a:latin typeface="+mj-lt"/>
                <a:ea typeface="新細明體" panose="02020500000000000000" pitchFamily="18" charset="-120"/>
                <a:cs typeface="Times New Roman" panose="02020603050405020304" pitchFamily="18" charset="0"/>
              </a:rPr>
            </a:br>
            <a:r>
              <a:rPr lang="en-US" altLang="zh-HK" sz="1400" kern="100" dirty="0" smtClean="0">
                <a:solidFill>
                  <a:schemeClr val="tx1"/>
                </a:solidFill>
                <a:latin typeface="+mj-lt"/>
                <a:ea typeface="新細明體" panose="02020500000000000000" pitchFamily="18" charset="-120"/>
                <a:cs typeface="Times New Roman" panose="02020603050405020304" pitchFamily="18" charset="0"/>
              </a:rPr>
              <a:t>- Details </a:t>
            </a:r>
            <a:r>
              <a:rPr lang="en-US" altLang="zh-HK" sz="1400" kern="100" dirty="0">
                <a:solidFill>
                  <a:schemeClr val="tx1"/>
                </a:solidFill>
                <a:latin typeface="+mj-lt"/>
                <a:ea typeface="新細明體" panose="02020500000000000000" pitchFamily="18" charset="-120"/>
                <a:cs typeface="Times New Roman" panose="02020603050405020304" pitchFamily="18" charset="0"/>
              </a:rPr>
              <a:t>of the “Learning Framework” are available (in Chinese only) at the following website</a:t>
            </a:r>
            <a:r>
              <a:rPr lang="en-US" altLang="zh-HK" sz="1400" kern="100" dirty="0" smtClean="0">
                <a:solidFill>
                  <a:schemeClr val="tx1"/>
                </a:solidFill>
                <a:latin typeface="+mj-lt"/>
                <a:ea typeface="新細明體" panose="02020500000000000000" pitchFamily="18" charset="-120"/>
                <a:cs typeface="Times New Roman" panose="02020603050405020304" pitchFamily="18" charset="0"/>
              </a:rPr>
              <a:t>:</a:t>
            </a:r>
          </a:p>
          <a:p>
            <a:r>
              <a:rPr lang="en-US" altLang="zh-HK" sz="1400" kern="100" dirty="0" smtClean="0">
                <a:solidFill>
                  <a:schemeClr val="tx1"/>
                </a:solidFill>
                <a:latin typeface="+mj-lt"/>
                <a:ea typeface="新細明體" panose="02020500000000000000" pitchFamily="18" charset="-120"/>
                <a:cs typeface="Times New Roman" panose="02020603050405020304" pitchFamily="18" charset="0"/>
              </a:rPr>
              <a:t>   </a:t>
            </a:r>
            <a:r>
              <a:rPr lang="en-US" altLang="zh-HK" sz="1400" b="1" u="sng" kern="100" dirty="0" smtClean="0">
                <a:solidFill>
                  <a:srgbClr val="0000FF"/>
                </a:solidFill>
                <a:latin typeface="+mj-lt"/>
                <a:ea typeface="新細明體" panose="02020500000000000000" pitchFamily="18" charset="-120"/>
                <a:cs typeface="Times New Roman" panose="02020603050405020304" pitchFamily="18" charset="0"/>
                <a:hlinkClick r:id="rId2"/>
              </a:rPr>
              <a:t>www.edb.gov.hk/tc/curriculum-development/kla/chi-edu/second-lang.html</a:t>
            </a:r>
            <a:endParaRPr lang="zh-TW" altLang="zh-HK" sz="1400" b="1" kern="100" dirty="0">
              <a:solidFill>
                <a:srgbClr val="0000FF"/>
              </a:solidFill>
              <a:latin typeface="+mj-lt"/>
              <a:ea typeface="新細明體" panose="02020500000000000000" pitchFamily="18" charset="-120"/>
              <a:cs typeface="Times New Roman" panose="02020603050405020304" pitchFamily="18" charset="0"/>
            </a:endParaRPr>
          </a:p>
        </p:txBody>
      </p:sp>
      <p:sp>
        <p:nvSpPr>
          <p:cNvPr id="8" name="投影片編號版面配置區 7"/>
          <p:cNvSpPr>
            <a:spLocks noGrp="1"/>
          </p:cNvSpPr>
          <p:nvPr>
            <p:ph type="sldNum" sz="quarter" idx="12"/>
          </p:nvPr>
        </p:nvSpPr>
        <p:spPr>
          <a:xfrm>
            <a:off x="11400538" y="6492875"/>
            <a:ext cx="683339" cy="365125"/>
          </a:xfrm>
        </p:spPr>
        <p:txBody>
          <a:bodyPr/>
          <a:lstStyle/>
          <a:p>
            <a:fld id="{D57F1E4F-1CFF-5643-939E-217C01CDF565}" type="slidenum">
              <a:rPr lang="en-US" smtClean="0">
                <a:solidFill>
                  <a:schemeClr val="bg1"/>
                </a:solidFill>
              </a:rPr>
              <a:pPr/>
              <a:t>12</a:t>
            </a:fld>
            <a:endParaRPr lang="en-US" dirty="0">
              <a:solidFill>
                <a:schemeClr val="bg1"/>
              </a:solidFill>
            </a:endParaRPr>
          </a:p>
        </p:txBody>
      </p:sp>
      <p:sp>
        <p:nvSpPr>
          <p:cNvPr id="9" name="橢圓形圖說文字 8"/>
          <p:cNvSpPr/>
          <p:nvPr/>
        </p:nvSpPr>
        <p:spPr>
          <a:xfrm rot="853001">
            <a:off x="7975202" y="893532"/>
            <a:ext cx="3609026" cy="2958021"/>
          </a:xfrm>
          <a:prstGeom prst="wedgeEllipseCallout">
            <a:avLst>
              <a:gd name="adj1" fmla="val -47075"/>
              <a:gd name="adj2" fmla="val 63268"/>
            </a:avLst>
          </a:prstGeom>
          <a:pattFill prst="pct50">
            <a:fgClr>
              <a:schemeClr val="accent1">
                <a:lumMod val="40000"/>
                <a:lumOff val="6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zh-TW" dirty="0" smtClean="0">
                <a:solidFill>
                  <a:schemeClr val="tx1"/>
                </a:solidFill>
              </a:rPr>
              <a:t>Teachers </a:t>
            </a:r>
            <a:r>
              <a:rPr lang="en-GB" altLang="zh-TW" dirty="0">
                <a:solidFill>
                  <a:schemeClr val="tx1"/>
                </a:solidFill>
              </a:rPr>
              <a:t>will provide guidance and support </a:t>
            </a:r>
            <a:r>
              <a:rPr lang="en-GB" altLang="zh-TW" dirty="0" smtClean="0">
                <a:solidFill>
                  <a:schemeClr val="tx1"/>
                </a:solidFill>
              </a:rPr>
              <a:t>according </a:t>
            </a:r>
            <a:r>
              <a:rPr lang="en-GB" altLang="zh-TW" dirty="0">
                <a:solidFill>
                  <a:schemeClr val="tx1"/>
                </a:solidFill>
              </a:rPr>
              <a:t>to your language ability, interests and aspirations if you consider applying for ApL(C). </a:t>
            </a:r>
            <a:endParaRPr lang="zh-TW" altLang="en-US" dirty="0">
              <a:solidFill>
                <a:schemeClr val="tx1"/>
              </a:solidFill>
            </a:endParaRPr>
          </a:p>
        </p:txBody>
      </p:sp>
    </p:spTree>
    <p:extLst>
      <p:ext uri="{BB962C8B-B14F-4D97-AF65-F5344CB8AC3E}">
        <p14:creationId xmlns:p14="http://schemas.microsoft.com/office/powerpoint/2010/main" val="3615544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76750" y="342106"/>
            <a:ext cx="8596668" cy="837470"/>
          </a:xfrm>
        </p:spPr>
        <p:txBody>
          <a:bodyPr/>
          <a:lstStyle/>
          <a:p>
            <a:r>
              <a:rPr lang="en-US" altLang="zh-HK" sz="3200" b="1" dirty="0" smtClean="0"/>
              <a:t>Recognition</a:t>
            </a:r>
            <a:r>
              <a:rPr lang="en-US" altLang="zh-HK" b="1" dirty="0" smtClean="0"/>
              <a:t> </a:t>
            </a:r>
            <a:endParaRPr lang="zh-HK" altLang="en-US" dirty="0"/>
          </a:p>
        </p:txBody>
      </p:sp>
      <p:sp>
        <p:nvSpPr>
          <p:cNvPr id="3" name="內容版面配置區 2"/>
          <p:cNvSpPr>
            <a:spLocks noGrp="1"/>
          </p:cNvSpPr>
          <p:nvPr>
            <p:ph idx="1"/>
          </p:nvPr>
        </p:nvSpPr>
        <p:spPr>
          <a:xfrm>
            <a:off x="576750" y="1387172"/>
            <a:ext cx="8997018" cy="4130483"/>
          </a:xfrm>
        </p:spPr>
        <p:txBody>
          <a:bodyPr>
            <a:normAutofit fontScale="32500" lnSpcReduction="20000"/>
          </a:bodyPr>
          <a:lstStyle/>
          <a:p>
            <a:pPr marL="0" indent="0">
              <a:lnSpc>
                <a:spcPct val="120000"/>
              </a:lnSpc>
              <a:buNone/>
            </a:pPr>
            <a:r>
              <a:rPr lang="en-US" altLang="zh-HK" sz="6200" b="1" dirty="0" smtClean="0">
                <a:solidFill>
                  <a:srgbClr val="0070C0"/>
                </a:solidFill>
              </a:rPr>
              <a:t>Hong Kong Diploma of Secondary Education (HKDSE) Qualification</a:t>
            </a:r>
            <a:endParaRPr lang="zh-TW" altLang="zh-HK" sz="6200" b="1" dirty="0">
              <a:solidFill>
                <a:srgbClr val="0070C0"/>
              </a:solidFill>
            </a:endParaRPr>
          </a:p>
          <a:p>
            <a:pPr algn="just">
              <a:lnSpc>
                <a:spcPct val="120000"/>
              </a:lnSpc>
            </a:pPr>
            <a:r>
              <a:rPr lang="en-US" altLang="zh-HK" sz="6200" dirty="0"/>
              <a:t>The results of ApL(C) are </a:t>
            </a:r>
            <a:r>
              <a:rPr lang="en-US" altLang="zh-HK" sz="6200" dirty="0" smtClean="0"/>
              <a:t>reported </a:t>
            </a:r>
            <a:r>
              <a:rPr lang="en-US" altLang="zh-HK" sz="6200" dirty="0"/>
              <a:t>as “</a:t>
            </a:r>
            <a:r>
              <a:rPr lang="en-US" altLang="zh-HK" sz="6200" dirty="0">
                <a:solidFill>
                  <a:srgbClr val="FF6600"/>
                </a:solidFill>
              </a:rPr>
              <a:t>Attained</a:t>
            </a:r>
            <a:r>
              <a:rPr lang="en-US" altLang="zh-HK" sz="6200" dirty="0"/>
              <a:t>” and “</a:t>
            </a:r>
            <a:r>
              <a:rPr lang="en-US" altLang="zh-HK" sz="6200" dirty="0">
                <a:solidFill>
                  <a:srgbClr val="FF6600"/>
                </a:solidFill>
              </a:rPr>
              <a:t>Attained with Distinction</a:t>
            </a:r>
            <a:r>
              <a:rPr lang="en-US" altLang="zh-HK" sz="6200" dirty="0"/>
              <a:t>” in the </a:t>
            </a:r>
            <a:r>
              <a:rPr lang="en-US" altLang="zh-HK" sz="6200" dirty="0" smtClean="0"/>
              <a:t>HKDSE. </a:t>
            </a:r>
            <a:endParaRPr lang="en-US" altLang="zh-HK" sz="6200" dirty="0"/>
          </a:p>
          <a:p>
            <a:pPr marL="0" indent="0">
              <a:lnSpc>
                <a:spcPct val="120000"/>
              </a:lnSpc>
              <a:spcBef>
                <a:spcPts val="1800"/>
              </a:spcBef>
              <a:buNone/>
            </a:pPr>
            <a:endParaRPr lang="en-US" altLang="zh-HK" sz="6200" b="1" dirty="0" smtClean="0">
              <a:solidFill>
                <a:srgbClr val="0070C0"/>
              </a:solidFill>
            </a:endParaRPr>
          </a:p>
          <a:p>
            <a:pPr marL="0" indent="0">
              <a:lnSpc>
                <a:spcPct val="120000"/>
              </a:lnSpc>
              <a:spcBef>
                <a:spcPts val="1800"/>
              </a:spcBef>
              <a:buNone/>
            </a:pPr>
            <a:r>
              <a:rPr lang="en-US" altLang="zh-HK" sz="6200" b="1" dirty="0" smtClean="0">
                <a:solidFill>
                  <a:srgbClr val="0070C0"/>
                </a:solidFill>
              </a:rPr>
              <a:t>Qualifications </a:t>
            </a:r>
            <a:r>
              <a:rPr lang="en-US" altLang="zh-HK" sz="6200" b="1" dirty="0">
                <a:solidFill>
                  <a:srgbClr val="0070C0"/>
                </a:solidFill>
              </a:rPr>
              <a:t>Framework </a:t>
            </a:r>
            <a:r>
              <a:rPr lang="en-US" altLang="zh-HK" sz="6200" b="1" dirty="0" smtClean="0">
                <a:solidFill>
                  <a:srgbClr val="0070C0"/>
                </a:solidFill>
              </a:rPr>
              <a:t>(QF)</a:t>
            </a:r>
            <a:endParaRPr lang="en-US" altLang="zh-HK" sz="6200" b="1" dirty="0">
              <a:solidFill>
                <a:srgbClr val="0070C0"/>
              </a:solidFill>
            </a:endParaRPr>
          </a:p>
          <a:p>
            <a:pPr algn="just">
              <a:lnSpc>
                <a:spcPct val="120000"/>
              </a:lnSpc>
            </a:pPr>
            <a:r>
              <a:rPr lang="en-US" altLang="zh-HK" sz="6200" dirty="0"/>
              <a:t>In addition to the HKDSE qualification, ApL(C) </a:t>
            </a:r>
            <a:r>
              <a:rPr lang="en-US" altLang="zh-HK" sz="6200" dirty="0" smtClean="0"/>
              <a:t>is also pegged at </a:t>
            </a:r>
            <a:r>
              <a:rPr lang="en-US" altLang="zh-HK" sz="6200" dirty="0" smtClean="0">
                <a:solidFill>
                  <a:srgbClr val="FF6600"/>
                </a:solidFill>
              </a:rPr>
              <a:t>QF </a:t>
            </a:r>
            <a:r>
              <a:rPr lang="en-US" altLang="zh-HK" sz="6200" dirty="0">
                <a:solidFill>
                  <a:srgbClr val="FF6600"/>
                </a:solidFill>
              </a:rPr>
              <a:t>Level 1 to </a:t>
            </a:r>
            <a:r>
              <a:rPr lang="en-US" altLang="zh-HK" sz="6200" dirty="0" smtClean="0">
                <a:solidFill>
                  <a:srgbClr val="FF6600"/>
                </a:solidFill>
              </a:rPr>
              <a:t>Level 3</a:t>
            </a:r>
            <a:r>
              <a:rPr lang="en-US" altLang="zh-HK" sz="6200" dirty="0" smtClean="0"/>
              <a:t>. </a:t>
            </a:r>
            <a:r>
              <a:rPr lang="en-US" altLang="zh-HK" sz="6200" dirty="0"/>
              <a:t>Students will obtain the </a:t>
            </a:r>
            <a:r>
              <a:rPr lang="en-US" altLang="zh-HK" sz="6200" dirty="0" smtClean="0"/>
              <a:t>respective QF </a:t>
            </a:r>
            <a:r>
              <a:rPr lang="en-US" altLang="zh-HK" sz="6200" dirty="0"/>
              <a:t>certificate(s) issued by </a:t>
            </a:r>
            <a:r>
              <a:rPr lang="en-US" altLang="zh-HK" sz="6200" dirty="0" smtClean="0"/>
              <a:t>the course providers </a:t>
            </a:r>
            <a:r>
              <a:rPr lang="en-GB" altLang="zh-HK" sz="6200" dirty="0" smtClean="0"/>
              <a:t>upon </a:t>
            </a:r>
            <a:r>
              <a:rPr lang="en-GB" altLang="zh-HK" sz="6200" dirty="0"/>
              <a:t>meeting the assessment and attendance requirements of different QF levels of the </a:t>
            </a:r>
            <a:r>
              <a:rPr lang="en-GB" altLang="zh-HK" sz="6200" dirty="0" smtClean="0"/>
              <a:t>courses.</a:t>
            </a:r>
          </a:p>
          <a:p>
            <a:pPr marL="0" indent="0">
              <a:lnSpc>
                <a:spcPct val="120000"/>
              </a:lnSpc>
              <a:spcBef>
                <a:spcPts val="1200"/>
              </a:spcBef>
              <a:buNone/>
            </a:pPr>
            <a:r>
              <a:rPr lang="en-US" altLang="zh-HK" sz="7200" dirty="0" smtClean="0"/>
              <a:t>  </a:t>
            </a:r>
            <a:endParaRPr lang="zh-TW" altLang="zh-HK" sz="7200" dirty="0" smtClean="0"/>
          </a:p>
          <a:p>
            <a:pPr marL="0" indent="0">
              <a:buNone/>
            </a:pPr>
            <a:endParaRPr lang="zh-HK" altLang="en-US" dirty="0"/>
          </a:p>
        </p:txBody>
      </p:sp>
      <p:sp>
        <p:nvSpPr>
          <p:cNvPr id="5" name="投影片編號版面配置區 4"/>
          <p:cNvSpPr>
            <a:spLocks noGrp="1"/>
          </p:cNvSpPr>
          <p:nvPr>
            <p:ph type="sldNum" sz="quarter" idx="12"/>
          </p:nvPr>
        </p:nvSpPr>
        <p:spPr>
          <a:xfrm>
            <a:off x="11200513" y="6406487"/>
            <a:ext cx="683339" cy="365125"/>
          </a:xfrm>
        </p:spPr>
        <p:txBody>
          <a:bodyPr/>
          <a:lstStyle/>
          <a:p>
            <a:fld id="{D57F1E4F-1CFF-5643-939E-217C01CDF565}" type="slidenum">
              <a:rPr lang="en-US" smtClean="0">
                <a:solidFill>
                  <a:schemeClr val="bg1"/>
                </a:solidFill>
              </a:rPr>
              <a:pPr/>
              <a:t>13</a:t>
            </a:fld>
            <a:endParaRPr lang="en-US" dirty="0">
              <a:solidFill>
                <a:schemeClr val="bg1"/>
              </a:solidFill>
            </a:endParaRPr>
          </a:p>
        </p:txBody>
      </p:sp>
    </p:spTree>
    <p:extLst>
      <p:ext uri="{BB962C8B-B14F-4D97-AF65-F5344CB8AC3E}">
        <p14:creationId xmlns:p14="http://schemas.microsoft.com/office/powerpoint/2010/main" val="1547129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76750" y="131794"/>
            <a:ext cx="8596668" cy="736886"/>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HK" sz="3200" b="1" dirty="0" smtClean="0"/>
              <a:t>Recognition (Cont’d)</a:t>
            </a:r>
            <a:r>
              <a:rPr lang="en-US" altLang="zh-HK" b="1" dirty="0" smtClean="0"/>
              <a:t> </a:t>
            </a:r>
            <a:endParaRPr lang="zh-HK" altLang="en-US" dirty="0"/>
          </a:p>
        </p:txBody>
      </p:sp>
      <p:sp>
        <p:nvSpPr>
          <p:cNvPr id="7" name="內容版面配置區 2"/>
          <p:cNvSpPr txBox="1">
            <a:spLocks/>
          </p:cNvSpPr>
          <p:nvPr/>
        </p:nvSpPr>
        <p:spPr>
          <a:xfrm>
            <a:off x="576750" y="1030556"/>
            <a:ext cx="9070170" cy="4130483"/>
          </a:xfrm>
          <a:prstGeom prst="rect">
            <a:avLst/>
          </a:prstGeom>
        </p:spPr>
        <p:txBody>
          <a:bodyPr>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spcBef>
                <a:spcPts val="1200"/>
              </a:spcBef>
              <a:buFont typeface="Wingdings 3" charset="2"/>
              <a:buNone/>
            </a:pPr>
            <a:r>
              <a:rPr lang="en-US" altLang="zh-TW" sz="7200" b="1" dirty="0" smtClean="0">
                <a:solidFill>
                  <a:srgbClr val="0070C0"/>
                </a:solidFill>
              </a:rPr>
              <a:t>For further studies</a:t>
            </a:r>
            <a:endParaRPr lang="zh-TW" altLang="zh-HK" sz="7200" b="1" dirty="0" smtClean="0">
              <a:solidFill>
                <a:srgbClr val="0070C0"/>
              </a:solidFill>
            </a:endParaRPr>
          </a:p>
          <a:p>
            <a:pPr algn="just">
              <a:lnSpc>
                <a:spcPct val="120000"/>
              </a:lnSpc>
            </a:pPr>
            <a:r>
              <a:rPr lang="en-US" altLang="zh-TW" sz="7200" dirty="0" smtClean="0"/>
              <a:t>ApL(C) provides NCS students with an additional channel to obtain an alternative Chinese Language qualification. </a:t>
            </a:r>
            <a:r>
              <a:rPr lang="en-US" altLang="zh-TW" sz="7200" dirty="0" smtClean="0">
                <a:solidFill>
                  <a:srgbClr val="E65D00"/>
                </a:solidFill>
              </a:rPr>
              <a:t>For the purpose of admission to post-secondary education </a:t>
            </a:r>
            <a:r>
              <a:rPr lang="en-US" altLang="zh-TW" sz="7200" dirty="0" err="1" smtClean="0">
                <a:solidFill>
                  <a:srgbClr val="E65D00"/>
                </a:solidFill>
              </a:rPr>
              <a:t>programmes</a:t>
            </a:r>
            <a:r>
              <a:rPr lang="en-US" altLang="zh-TW" sz="7200" dirty="0" smtClean="0">
                <a:solidFill>
                  <a:srgbClr val="E65D00"/>
                </a:solidFill>
              </a:rPr>
              <a:t>, ApL(C) is in general accepted as an alternative Chinese Language qualification, but it is not considered an elective subject. </a:t>
            </a:r>
            <a:r>
              <a:rPr lang="en-US" altLang="zh-TW" sz="7200" dirty="0" smtClean="0"/>
              <a:t>Currently, University Grants Committee-funded universities and most post-secondary institutions accept ApL(C) as an alternative qualification in Chinese Language for the admission of NCS students with “Attained” as the minimum grade required.</a:t>
            </a:r>
            <a:endParaRPr lang="zh-TW" altLang="zh-HK" sz="7200" dirty="0" smtClean="0"/>
          </a:p>
          <a:p>
            <a:pPr marL="0" indent="0">
              <a:lnSpc>
                <a:spcPct val="120000"/>
              </a:lnSpc>
              <a:spcBef>
                <a:spcPts val="1200"/>
              </a:spcBef>
              <a:buFont typeface="Wingdings 3" charset="2"/>
              <a:buNone/>
            </a:pPr>
            <a:endParaRPr lang="en-US" altLang="zh-HK" sz="7200" b="1" dirty="0" smtClean="0">
              <a:solidFill>
                <a:srgbClr val="0070C0"/>
              </a:solidFill>
            </a:endParaRPr>
          </a:p>
          <a:p>
            <a:pPr marL="0" indent="0">
              <a:lnSpc>
                <a:spcPct val="120000"/>
              </a:lnSpc>
              <a:spcBef>
                <a:spcPts val="1200"/>
              </a:spcBef>
              <a:buFont typeface="Wingdings 3" charset="2"/>
              <a:buNone/>
            </a:pPr>
            <a:r>
              <a:rPr lang="en-US" altLang="zh-HK" sz="7200" b="1" dirty="0" smtClean="0">
                <a:solidFill>
                  <a:srgbClr val="0070C0"/>
                </a:solidFill>
              </a:rPr>
              <a:t>For work</a:t>
            </a:r>
            <a:endParaRPr lang="zh-TW" altLang="zh-HK" sz="7200" b="1" dirty="0" smtClean="0">
              <a:solidFill>
                <a:srgbClr val="0070C0"/>
              </a:solidFill>
            </a:endParaRPr>
          </a:p>
          <a:p>
            <a:pPr algn="just">
              <a:lnSpc>
                <a:spcPct val="120000"/>
              </a:lnSpc>
            </a:pPr>
            <a:r>
              <a:rPr lang="en-US" altLang="zh-HK" sz="7200" dirty="0" smtClean="0"/>
              <a:t>The Civil Service Bureau (CSB) accepts “Attained” and “Attained with Distinction” in ApL(C) </a:t>
            </a:r>
            <a:r>
              <a:rPr lang="en-US" altLang="zh-HK" sz="7200" dirty="0" smtClean="0">
                <a:solidFill>
                  <a:srgbClr val="FF6600"/>
                </a:solidFill>
              </a:rPr>
              <a:t>as meeting the Chinese language proficiency requirements </a:t>
            </a:r>
            <a:r>
              <a:rPr lang="en-US" altLang="zh-HK" sz="7200" dirty="0" smtClean="0"/>
              <a:t>of relevant civil service ranks. Details are available on the website of CSB (</a:t>
            </a:r>
            <a:r>
              <a:rPr lang="en-US" altLang="zh-HK" sz="7200" dirty="0" smtClean="0">
                <a:hlinkClick r:id="rId2"/>
              </a:rPr>
              <a:t>https://www.csb.gov.hk/english/admin/appoint/35.html</a:t>
            </a:r>
            <a:r>
              <a:rPr lang="en-US" altLang="zh-HK" sz="7200" dirty="0" smtClean="0"/>
              <a:t>).  </a:t>
            </a:r>
            <a:endParaRPr lang="zh-TW" altLang="zh-HK" sz="7200" dirty="0" smtClean="0"/>
          </a:p>
          <a:p>
            <a:pPr marL="0" indent="0">
              <a:buFont typeface="Wingdings 3" charset="2"/>
              <a:buNone/>
            </a:pPr>
            <a:endParaRPr lang="zh-HK" altLang="en-US" dirty="0"/>
          </a:p>
        </p:txBody>
      </p:sp>
      <p:sp>
        <p:nvSpPr>
          <p:cNvPr id="5" name="投影片編號版面配置區 4"/>
          <p:cNvSpPr txBox="1">
            <a:spLocks/>
          </p:cNvSpPr>
          <p:nvPr/>
        </p:nvSpPr>
        <p:spPr>
          <a:xfrm>
            <a:off x="11200513" y="6406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solidFill>
                  <a:schemeClr val="bg1"/>
                </a:solidFill>
              </a:rPr>
              <a:pPr/>
              <a:t>14</a:t>
            </a:fld>
            <a:endParaRPr lang="en-US" dirty="0">
              <a:solidFill>
                <a:schemeClr val="bg1"/>
              </a:solidFill>
            </a:endParaRPr>
          </a:p>
        </p:txBody>
      </p:sp>
    </p:spTree>
    <p:extLst>
      <p:ext uri="{BB962C8B-B14F-4D97-AF65-F5344CB8AC3E}">
        <p14:creationId xmlns:p14="http://schemas.microsoft.com/office/powerpoint/2010/main" val="66335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76750" y="323185"/>
            <a:ext cx="9079314" cy="828959"/>
          </a:xfrm>
        </p:spPr>
        <p:txBody>
          <a:bodyPr>
            <a:normAutofit/>
          </a:bodyPr>
          <a:lstStyle/>
          <a:p>
            <a:r>
              <a:rPr lang="en-US" altLang="zh-HK" sz="3200" b="1" dirty="0" smtClean="0"/>
              <a:t>Resources to help you make informed choice</a:t>
            </a:r>
            <a:endParaRPr lang="zh-HK" altLang="en-US" sz="3200" dirty="0"/>
          </a:p>
        </p:txBody>
      </p:sp>
      <p:sp>
        <p:nvSpPr>
          <p:cNvPr id="9" name="內容版面配置區 2"/>
          <p:cNvSpPr>
            <a:spLocks noGrp="1"/>
          </p:cNvSpPr>
          <p:nvPr>
            <p:ph idx="1"/>
          </p:nvPr>
        </p:nvSpPr>
        <p:spPr>
          <a:xfrm>
            <a:off x="576751" y="1323945"/>
            <a:ext cx="9234761" cy="4701951"/>
          </a:xfrm>
        </p:spPr>
        <p:txBody>
          <a:bodyPr>
            <a:normAutofit fontScale="77500" lnSpcReduction="20000"/>
          </a:bodyPr>
          <a:lstStyle/>
          <a:p>
            <a:pPr marL="0" indent="0">
              <a:lnSpc>
                <a:spcPct val="120000"/>
              </a:lnSpc>
              <a:buNone/>
            </a:pPr>
            <a:r>
              <a:rPr lang="en-US" altLang="zh-HK" sz="2900" b="1" dirty="0" smtClean="0">
                <a:solidFill>
                  <a:srgbClr val="0070C0"/>
                </a:solidFill>
              </a:rPr>
              <a:t>ApL(C) Information Leaflet</a:t>
            </a:r>
            <a:endParaRPr lang="zh-TW" altLang="zh-HK" sz="2900" b="1" dirty="0">
              <a:solidFill>
                <a:srgbClr val="0070C0"/>
              </a:solidFill>
            </a:endParaRPr>
          </a:p>
          <a:p>
            <a:pPr>
              <a:lnSpc>
                <a:spcPct val="120000"/>
              </a:lnSpc>
            </a:pPr>
            <a:r>
              <a:rPr lang="en-US" altLang="zh-HK" sz="2900" dirty="0" smtClean="0"/>
              <a:t>A comprehensive overview of ApL(C), available in different languages at </a:t>
            </a:r>
            <a:r>
              <a:rPr lang="en-US" altLang="zh-HK" sz="2900" dirty="0">
                <a:hlinkClick r:id="rId3"/>
              </a:rPr>
              <a:t>https://</a:t>
            </a:r>
            <a:r>
              <a:rPr lang="en-US" altLang="zh-HK" sz="2900" dirty="0" smtClean="0">
                <a:hlinkClick r:id="rId3"/>
              </a:rPr>
              <a:t>www.edb.gov.hk/en/curriculum-development/cross-kla-studies/applied-learning/ref-and-resources/aplc_leaflet.html</a:t>
            </a:r>
            <a:r>
              <a:rPr lang="en-US" altLang="zh-HK" sz="2900" dirty="0" smtClean="0"/>
              <a:t>  </a:t>
            </a:r>
          </a:p>
          <a:p>
            <a:pPr marL="0" indent="0">
              <a:lnSpc>
                <a:spcPct val="120000"/>
              </a:lnSpc>
              <a:buNone/>
            </a:pPr>
            <a:r>
              <a:rPr lang="en-US" altLang="zh-HK" sz="2900" dirty="0" smtClean="0">
                <a:solidFill>
                  <a:srgbClr val="0000FF"/>
                </a:solidFill>
              </a:rPr>
              <a:t>    Chinese </a:t>
            </a:r>
            <a:r>
              <a:rPr lang="en-US" altLang="zh-TW" sz="2900" dirty="0" smtClean="0">
                <a:solidFill>
                  <a:srgbClr val="0000FF"/>
                </a:solidFill>
                <a:latin typeface="Times New Roman" panose="02020603050405020304" pitchFamily="18" charset="0"/>
                <a:cs typeface="Times New Roman" panose="02020603050405020304" pitchFamily="18" charset="0"/>
              </a:rPr>
              <a:t>&amp;</a:t>
            </a:r>
            <a:r>
              <a:rPr lang="en-US" altLang="zh-HK" sz="2900" dirty="0" smtClean="0">
                <a:solidFill>
                  <a:srgbClr val="0000FF"/>
                </a:solidFill>
              </a:rPr>
              <a:t> </a:t>
            </a:r>
            <a:r>
              <a:rPr lang="en-US" altLang="zh-HK" sz="2900" dirty="0">
                <a:solidFill>
                  <a:srgbClr val="0000FF"/>
                </a:solidFill>
              </a:rPr>
              <a:t>English, Bahasa Indonesia, Hindi, Nepali, Tagalog, Thai, </a:t>
            </a:r>
            <a:r>
              <a:rPr lang="en-US" altLang="zh-HK" sz="2900" dirty="0" smtClean="0">
                <a:solidFill>
                  <a:srgbClr val="0000FF"/>
                </a:solidFill>
              </a:rPr>
              <a:t/>
            </a:r>
            <a:br>
              <a:rPr lang="en-US" altLang="zh-HK" sz="2900" dirty="0" smtClean="0">
                <a:solidFill>
                  <a:srgbClr val="0000FF"/>
                </a:solidFill>
              </a:rPr>
            </a:br>
            <a:r>
              <a:rPr lang="en-US" altLang="zh-HK" sz="2900" dirty="0" smtClean="0">
                <a:solidFill>
                  <a:srgbClr val="0000FF"/>
                </a:solidFill>
              </a:rPr>
              <a:t>    Urdu</a:t>
            </a:r>
            <a:r>
              <a:rPr lang="en-US" altLang="zh-HK" sz="2900" dirty="0">
                <a:solidFill>
                  <a:srgbClr val="0000FF"/>
                </a:solidFill>
              </a:rPr>
              <a:t>, Punjabi </a:t>
            </a:r>
            <a:r>
              <a:rPr lang="en-US" altLang="zh-HK" sz="2900" dirty="0" smtClean="0">
                <a:solidFill>
                  <a:srgbClr val="0000FF"/>
                </a:solidFill>
              </a:rPr>
              <a:t>(</a:t>
            </a:r>
            <a:r>
              <a:rPr lang="en-US" altLang="zh-HK" sz="2900" dirty="0">
                <a:solidFill>
                  <a:srgbClr val="0000FF"/>
                </a:solidFill>
              </a:rPr>
              <a:t>Indian</a:t>
            </a:r>
            <a:r>
              <a:rPr lang="en-US" altLang="zh-HK" sz="2900" dirty="0" smtClean="0">
                <a:solidFill>
                  <a:srgbClr val="0000FF"/>
                </a:solidFill>
              </a:rPr>
              <a:t>)</a:t>
            </a:r>
            <a:endParaRPr lang="en-US" altLang="zh-HK" sz="2900" dirty="0">
              <a:solidFill>
                <a:srgbClr val="0000FF"/>
              </a:solidFill>
            </a:endParaRPr>
          </a:p>
          <a:p>
            <a:pPr marL="0" indent="0">
              <a:lnSpc>
                <a:spcPct val="120000"/>
              </a:lnSpc>
              <a:spcBef>
                <a:spcPts val="1800"/>
              </a:spcBef>
              <a:buNone/>
            </a:pPr>
            <a:r>
              <a:rPr lang="en-US" altLang="zh-HK" sz="2900" b="1" dirty="0" smtClean="0">
                <a:solidFill>
                  <a:srgbClr val="0070C0"/>
                </a:solidFill>
              </a:rPr>
              <a:t>ApL(C) Course </a:t>
            </a:r>
            <a:r>
              <a:rPr lang="en-US" altLang="zh-TW" sz="2900" b="1" dirty="0" smtClean="0">
                <a:solidFill>
                  <a:srgbClr val="0070C0"/>
                </a:solidFill>
              </a:rPr>
              <a:t>I</a:t>
            </a:r>
            <a:r>
              <a:rPr lang="en-US" altLang="zh-HK" sz="2900" b="1" dirty="0" smtClean="0">
                <a:solidFill>
                  <a:srgbClr val="0070C0"/>
                </a:solidFill>
              </a:rPr>
              <a:t>nformation </a:t>
            </a:r>
            <a:endParaRPr lang="en-US" altLang="zh-HK" sz="2900" b="1" dirty="0">
              <a:solidFill>
                <a:srgbClr val="0070C0"/>
              </a:solidFill>
            </a:endParaRPr>
          </a:p>
          <a:p>
            <a:pPr>
              <a:lnSpc>
                <a:spcPct val="120000"/>
              </a:lnSpc>
            </a:pPr>
            <a:r>
              <a:rPr lang="en-US" altLang="zh-HK" sz="2900" dirty="0" smtClean="0"/>
              <a:t>Course </a:t>
            </a:r>
            <a:r>
              <a:rPr lang="en-US" altLang="zh-HK" sz="2900" dirty="0" smtClean="0"/>
              <a:t>information (including c</a:t>
            </a:r>
            <a:r>
              <a:rPr lang="en-US" altLang="zh-HK" sz="2900" dirty="0" smtClean="0"/>
              <a:t>ourse </a:t>
            </a:r>
            <a:r>
              <a:rPr lang="en-US" altLang="zh-HK" sz="2900" dirty="0" smtClean="0"/>
              <a:t>synopses, </a:t>
            </a:r>
            <a:r>
              <a:rPr lang="en-US" altLang="zh-HK" sz="2900" dirty="0" smtClean="0"/>
              <a:t>key elements in learning </a:t>
            </a:r>
            <a:r>
              <a:rPr lang="en-US" altLang="zh-HK" sz="2900" dirty="0" smtClean="0"/>
              <a:t>and </a:t>
            </a:r>
            <a:r>
              <a:rPr lang="en-US" altLang="zh-HK" sz="2900" dirty="0" smtClean="0"/>
              <a:t>teaching) </a:t>
            </a:r>
            <a:r>
              <a:rPr lang="en-US" altLang="zh-HK" sz="2900" dirty="0" smtClean="0"/>
              <a:t>of the three ApL(C) courses at </a:t>
            </a:r>
            <a:r>
              <a:rPr lang="en-US" altLang="zh-HK" sz="2900" dirty="0">
                <a:hlinkClick r:id="rId4"/>
              </a:rPr>
              <a:t>https://</a:t>
            </a:r>
            <a:r>
              <a:rPr lang="en-US" altLang="zh-HK" sz="2900" dirty="0" smtClean="0">
                <a:hlinkClick r:id="rId4"/>
              </a:rPr>
              <a:t>www.edb.gov.hk/en/curriculum-development/cross-kla-studies/applied-learning/applied-learning-chinese/index.html</a:t>
            </a:r>
            <a:endParaRPr lang="en-US" altLang="zh-HK" sz="2900" dirty="0" smtClean="0"/>
          </a:p>
          <a:p>
            <a:pPr>
              <a:lnSpc>
                <a:spcPct val="120000"/>
              </a:lnSpc>
            </a:pPr>
            <a:endParaRPr lang="en-US" altLang="zh-HK" sz="2000" dirty="0"/>
          </a:p>
        </p:txBody>
      </p:sp>
      <p:sp>
        <p:nvSpPr>
          <p:cNvPr id="4" name="投影片編號版面配置區 3"/>
          <p:cNvSpPr>
            <a:spLocks noGrp="1"/>
          </p:cNvSpPr>
          <p:nvPr>
            <p:ph type="sldNum" sz="quarter" idx="12"/>
          </p:nvPr>
        </p:nvSpPr>
        <p:spPr>
          <a:xfrm>
            <a:off x="11200513" y="6380424"/>
            <a:ext cx="683339" cy="365125"/>
          </a:xfrm>
        </p:spPr>
        <p:txBody>
          <a:bodyPr/>
          <a:lstStyle/>
          <a:p>
            <a:fld id="{D57F1E4F-1CFF-5643-939E-217C01CDF565}" type="slidenum">
              <a:rPr lang="en-US" smtClean="0">
                <a:solidFill>
                  <a:schemeClr val="bg1"/>
                </a:solidFill>
              </a:rPr>
              <a:pPr/>
              <a:t>15</a:t>
            </a:fld>
            <a:endParaRPr lang="en-US" dirty="0">
              <a:solidFill>
                <a:schemeClr val="bg1"/>
              </a:solidFill>
            </a:endParaRPr>
          </a:p>
        </p:txBody>
      </p:sp>
    </p:spTree>
    <p:extLst>
      <p:ext uri="{BB962C8B-B14F-4D97-AF65-F5344CB8AC3E}">
        <p14:creationId xmlns:p14="http://schemas.microsoft.com/office/powerpoint/2010/main" val="3084957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52238" y="2047336"/>
            <a:ext cx="8596668" cy="3880773"/>
          </a:xfrm>
        </p:spPr>
        <p:txBody>
          <a:bodyPr>
            <a:normAutofit/>
          </a:bodyPr>
          <a:lstStyle/>
          <a:p>
            <a:pPr marL="0" indent="0" algn="ctr">
              <a:buNone/>
            </a:pPr>
            <a:endParaRPr lang="en-US" altLang="zh-HK" dirty="0" smtClean="0"/>
          </a:p>
          <a:p>
            <a:pPr marL="0" indent="0" algn="ctr">
              <a:buNone/>
            </a:pPr>
            <a:endParaRPr lang="en-US" altLang="zh-HK" dirty="0"/>
          </a:p>
          <a:p>
            <a:pPr marL="0" indent="0" algn="ctr">
              <a:buNone/>
            </a:pPr>
            <a:r>
              <a:rPr lang="en-US" altLang="zh-HK" sz="5400" b="1" dirty="0">
                <a:solidFill>
                  <a:schemeClr val="accent1"/>
                </a:solidFill>
                <a:latin typeface="+mj-lt"/>
                <a:ea typeface="+mj-ea"/>
                <a:cs typeface="+mj-cs"/>
              </a:rPr>
              <a:t>THANK YOU!</a:t>
            </a:r>
            <a:endParaRPr lang="zh-HK" altLang="en-US" sz="5400" b="1" dirty="0">
              <a:solidFill>
                <a:schemeClr val="accent1"/>
              </a:solidFill>
              <a:latin typeface="+mj-lt"/>
              <a:ea typeface="+mj-ea"/>
              <a:cs typeface="+mj-cs"/>
            </a:endParaRPr>
          </a:p>
        </p:txBody>
      </p:sp>
      <p:sp>
        <p:nvSpPr>
          <p:cNvPr id="4"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16</a:t>
            </a:fld>
            <a:endParaRPr lang="en-US" dirty="0">
              <a:solidFill>
                <a:schemeClr val="bg1"/>
              </a:solidFill>
            </a:endParaRPr>
          </a:p>
        </p:txBody>
      </p:sp>
    </p:spTree>
    <p:extLst>
      <p:ext uri="{BB962C8B-B14F-4D97-AF65-F5344CB8AC3E}">
        <p14:creationId xmlns:p14="http://schemas.microsoft.com/office/powerpoint/2010/main" val="3252526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80717"/>
            <a:ext cx="8596668" cy="551688"/>
          </a:xfrm>
        </p:spPr>
        <p:txBody>
          <a:bodyPr>
            <a:normAutofit fontScale="90000"/>
          </a:bodyPr>
          <a:lstStyle/>
          <a:p>
            <a:r>
              <a:rPr lang="en-US" altLang="zh-HK" b="1" dirty="0" smtClean="0"/>
              <a:t>Background </a:t>
            </a:r>
            <a:r>
              <a:rPr lang="en-US" altLang="zh-HK" b="1" dirty="0" smtClean="0"/>
              <a:t>Information</a:t>
            </a:r>
            <a:endParaRPr lang="zh-HK" altLang="en-US" b="1" dirty="0"/>
          </a:p>
        </p:txBody>
      </p:sp>
      <p:sp>
        <p:nvSpPr>
          <p:cNvPr id="3" name="內容版面配置區 2"/>
          <p:cNvSpPr>
            <a:spLocks noGrp="1"/>
          </p:cNvSpPr>
          <p:nvPr>
            <p:ph idx="1"/>
          </p:nvPr>
        </p:nvSpPr>
        <p:spPr>
          <a:xfrm>
            <a:off x="752748" y="1147867"/>
            <a:ext cx="6260794" cy="3880773"/>
          </a:xfrm>
        </p:spPr>
        <p:txBody>
          <a:bodyPr>
            <a:normAutofit/>
          </a:bodyPr>
          <a:lstStyle/>
          <a:p>
            <a:pPr algn="just">
              <a:spcAft>
                <a:spcPts val="2400"/>
              </a:spcAft>
            </a:pPr>
            <a:r>
              <a:rPr lang="en-US" altLang="zh-HK" sz="2400" dirty="0" smtClean="0"/>
              <a:t>introduced </a:t>
            </a:r>
            <a:r>
              <a:rPr lang="en-US" altLang="zh-HK" sz="2400" dirty="0"/>
              <a:t>in the senior secondary curriculum, starting from the 2014/15 school </a:t>
            </a:r>
            <a:r>
              <a:rPr lang="en-US" altLang="zh-HK" sz="2400" dirty="0" smtClean="0"/>
              <a:t>year </a:t>
            </a:r>
          </a:p>
          <a:p>
            <a:pPr algn="just"/>
            <a:r>
              <a:rPr lang="en-US" altLang="zh-HK" sz="2400" dirty="0" smtClean="0"/>
              <a:t>provide </a:t>
            </a:r>
            <a:r>
              <a:rPr lang="en-US" altLang="zh-HK" sz="2400" dirty="0"/>
              <a:t>an additional channel exclusively for non-Chinese speaking (NCS) </a:t>
            </a:r>
            <a:r>
              <a:rPr lang="en-US" altLang="zh-HK" sz="2400" dirty="0" smtClean="0"/>
              <a:t>students meeting the </a:t>
            </a:r>
            <a:r>
              <a:rPr lang="en-US" altLang="zh-HK" sz="2400" dirty="0"/>
              <a:t>specified </a:t>
            </a:r>
            <a:r>
              <a:rPr lang="en-US" altLang="zh-HK" sz="2400" dirty="0" smtClean="0"/>
              <a:t>circumstances</a:t>
            </a:r>
            <a:r>
              <a:rPr lang="en-US" altLang="zh-HK" sz="2400" baseline="30000" dirty="0" smtClean="0"/>
              <a:t>#</a:t>
            </a:r>
            <a:r>
              <a:rPr lang="en-US" altLang="zh-HK" sz="2400" dirty="0"/>
              <a:t> </a:t>
            </a:r>
            <a:r>
              <a:rPr lang="en-US" altLang="zh-HK" sz="2400" dirty="0" smtClean="0"/>
              <a:t>to </a:t>
            </a:r>
            <a:r>
              <a:rPr lang="en-US" altLang="zh-HK" sz="2400" dirty="0">
                <a:solidFill>
                  <a:srgbClr val="0070C0"/>
                </a:solidFill>
              </a:rPr>
              <a:t>obtain an alternative Chinese language qualification </a:t>
            </a:r>
            <a:r>
              <a:rPr lang="en-US" altLang="zh-HK" sz="2400" dirty="0"/>
              <a:t>to prepare them for further studies and career </a:t>
            </a:r>
            <a:r>
              <a:rPr lang="en-US" altLang="zh-HK" sz="2400" dirty="0" smtClean="0"/>
              <a:t>pursuits  </a:t>
            </a:r>
            <a:endParaRPr lang="zh-TW" altLang="zh-HK" sz="2400" dirty="0"/>
          </a:p>
          <a:p>
            <a:endParaRPr lang="zh-HK" altLang="en-US" dirty="0"/>
          </a:p>
        </p:txBody>
      </p:sp>
      <p:pic>
        <p:nvPicPr>
          <p:cNvPr id="7" name="圖片 6"/>
          <p:cNvPicPr>
            <a:picLocks noChangeAspect="1"/>
          </p:cNvPicPr>
          <p:nvPr/>
        </p:nvPicPr>
        <p:blipFill>
          <a:blip r:embed="rId2"/>
          <a:stretch>
            <a:fillRect/>
          </a:stretch>
        </p:blipFill>
        <p:spPr>
          <a:xfrm>
            <a:off x="7585527" y="1253690"/>
            <a:ext cx="2186546" cy="2801074"/>
          </a:xfrm>
          <a:prstGeom prst="rect">
            <a:avLst/>
          </a:prstGeom>
        </p:spPr>
      </p:pic>
      <p:sp>
        <p:nvSpPr>
          <p:cNvPr id="5" name="內容版面配置區 2"/>
          <p:cNvSpPr txBox="1">
            <a:spLocks/>
          </p:cNvSpPr>
          <p:nvPr/>
        </p:nvSpPr>
        <p:spPr>
          <a:xfrm>
            <a:off x="677334" y="5139715"/>
            <a:ext cx="8382445" cy="120119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altLang="zh-HK" sz="1400" baseline="30000" dirty="0" smtClean="0"/>
              <a:t># </a:t>
            </a:r>
            <a:r>
              <a:rPr lang="en-HK" altLang="zh-HK" sz="1400" dirty="0" smtClean="0"/>
              <a:t>Students </a:t>
            </a:r>
            <a:r>
              <a:rPr lang="en-HK" altLang="zh-HK" sz="1400" dirty="0"/>
              <a:t>who have learned Chinese Language for less than six years while receiving primary and secondary education; or students who have learned Chinese Language for six years or more in schools, but have been taught an adapted and simpler Chinese Language curriculum not normally applicable to the majority of students in local schools.</a:t>
            </a:r>
            <a:endParaRPr lang="zh-TW" altLang="zh-HK" sz="1400" dirty="0"/>
          </a:p>
        </p:txBody>
      </p:sp>
      <p:sp>
        <p:nvSpPr>
          <p:cNvPr id="6"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3164329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6992"/>
            <a:ext cx="8596668" cy="1320800"/>
          </a:xfrm>
        </p:spPr>
        <p:txBody>
          <a:bodyPr/>
          <a:lstStyle/>
          <a:p>
            <a:r>
              <a:rPr lang="en-US" altLang="zh-HK" sz="3200" b="1" dirty="0"/>
              <a:t>Course Design</a:t>
            </a:r>
            <a:r>
              <a:rPr lang="zh-TW" altLang="zh-HK" dirty="0"/>
              <a:t/>
            </a:r>
            <a:br>
              <a:rPr lang="zh-TW" altLang="zh-HK" dirty="0"/>
            </a:br>
            <a:endParaRPr lang="zh-HK" altLang="en-US" dirty="0"/>
          </a:p>
        </p:txBody>
      </p:sp>
      <p:sp>
        <p:nvSpPr>
          <p:cNvPr id="3" name="內容版面配置區 2"/>
          <p:cNvSpPr>
            <a:spLocks noGrp="1"/>
          </p:cNvSpPr>
          <p:nvPr>
            <p:ph idx="1"/>
          </p:nvPr>
        </p:nvSpPr>
        <p:spPr>
          <a:xfrm>
            <a:off x="677334" y="1078072"/>
            <a:ext cx="8596668" cy="3880773"/>
          </a:xfrm>
        </p:spPr>
        <p:txBody>
          <a:bodyPr>
            <a:normAutofit/>
          </a:bodyPr>
          <a:lstStyle/>
          <a:p>
            <a:pPr algn="just"/>
            <a:r>
              <a:rPr lang="en-US" altLang="zh-HK" sz="2400" dirty="0" smtClean="0"/>
              <a:t>is designed </a:t>
            </a:r>
            <a:r>
              <a:rPr lang="en-US" altLang="zh-HK" sz="2400" dirty="0"/>
              <a:t>from the perspective of second language </a:t>
            </a:r>
            <a:r>
              <a:rPr lang="en-US" altLang="zh-HK" sz="2400" dirty="0" smtClean="0"/>
              <a:t>learners</a:t>
            </a:r>
          </a:p>
          <a:p>
            <a:pPr algn="just"/>
            <a:r>
              <a:rPr lang="en-US" altLang="zh-HK" sz="2400" dirty="0"/>
              <a:t>enables students to learn Chinese through different modes of activities in a simulated applied learning context</a:t>
            </a:r>
          </a:p>
          <a:p>
            <a:pPr algn="just"/>
            <a:r>
              <a:rPr lang="en-US" altLang="zh-TW" sz="2400" dirty="0" smtClean="0">
                <a:solidFill>
                  <a:schemeClr val="tx1"/>
                </a:solidFill>
              </a:rPr>
              <a:t>the </a:t>
            </a:r>
            <a:r>
              <a:rPr lang="en-US" altLang="zh-TW" sz="2400" dirty="0">
                <a:solidFill>
                  <a:schemeClr val="tx1"/>
                </a:solidFill>
              </a:rPr>
              <a:t>duration of each ApL(C) course is 270 contact hours, spanning </a:t>
            </a:r>
            <a:r>
              <a:rPr lang="en-US" altLang="zh-TW" sz="2400" dirty="0">
                <a:solidFill>
                  <a:schemeClr val="accent1"/>
                </a:solidFill>
              </a:rPr>
              <a:t>Secondary 4 to Secondary 6 </a:t>
            </a:r>
            <a:endParaRPr lang="zh-TW" altLang="zh-HK" sz="2400" dirty="0" smtClean="0">
              <a:solidFill>
                <a:schemeClr val="accent1"/>
              </a:solidFill>
            </a:endParaRPr>
          </a:p>
          <a:p>
            <a:endParaRPr lang="zh-TW" altLang="zh-HK" dirty="0" smtClean="0"/>
          </a:p>
          <a:p>
            <a:endParaRPr lang="zh-HK" altLang="en-US" dirty="0"/>
          </a:p>
        </p:txBody>
      </p:sp>
      <p:sp>
        <p:nvSpPr>
          <p:cNvPr id="9" name="投影片編號版面配置區 5"/>
          <p:cNvSpPr txBox="1">
            <a:spLocks/>
          </p:cNvSpPr>
          <p:nvPr/>
        </p:nvSpPr>
        <p:spPr>
          <a:xfrm>
            <a:off x="11172787" y="6317866"/>
            <a:ext cx="683339" cy="291437"/>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662856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63953"/>
            <a:ext cx="8889748" cy="4811711"/>
          </a:xfrm>
        </p:spPr>
        <p:txBody>
          <a:bodyPr>
            <a:normAutofit fontScale="85000" lnSpcReduction="10000"/>
          </a:bodyPr>
          <a:lstStyle/>
          <a:p>
            <a:pPr marL="0" indent="0">
              <a:buNone/>
            </a:pPr>
            <a:r>
              <a:rPr lang="en-US" sz="2600" dirty="0">
                <a:solidFill>
                  <a:srgbClr val="0070C0"/>
                </a:solidFill>
              </a:rPr>
              <a:t>Upon </a:t>
            </a:r>
            <a:r>
              <a:rPr lang="en-US" altLang="zh-TW" sz="2600" dirty="0" smtClean="0">
                <a:solidFill>
                  <a:srgbClr val="0070C0"/>
                </a:solidFill>
              </a:rPr>
              <a:t>course </a:t>
            </a:r>
            <a:r>
              <a:rPr lang="en-US" sz="2600" dirty="0" smtClean="0">
                <a:solidFill>
                  <a:srgbClr val="0070C0"/>
                </a:solidFill>
              </a:rPr>
              <a:t>completion, </a:t>
            </a:r>
            <a:r>
              <a:rPr lang="en-US" sz="2600" dirty="0">
                <a:solidFill>
                  <a:srgbClr val="0070C0"/>
                </a:solidFill>
              </a:rPr>
              <a:t>students should be able to:</a:t>
            </a:r>
          </a:p>
          <a:p>
            <a:pPr marL="0" indent="0">
              <a:buNone/>
            </a:pPr>
            <a:endParaRPr lang="en-US" sz="2200" dirty="0"/>
          </a:p>
          <a:p>
            <a:pPr lvl="0" algn="just"/>
            <a:r>
              <a:rPr lang="en-US" sz="2400" dirty="0"/>
              <a:t>cope with the demands of communication in daily life and work contexts, comprehend the messages in others’ speeches, use appropriate tone and register in daily communication in Cantonese</a:t>
            </a:r>
            <a:r>
              <a:rPr lang="en-US" sz="2400" dirty="0" smtClean="0"/>
              <a:t>;</a:t>
            </a:r>
          </a:p>
          <a:p>
            <a:pPr marL="0" lvl="0" indent="0">
              <a:buNone/>
            </a:pPr>
            <a:endParaRPr lang="en-US" sz="2400" dirty="0"/>
          </a:p>
          <a:p>
            <a:pPr lvl="0" algn="just"/>
            <a:r>
              <a:rPr lang="en-US" sz="2400" dirty="0"/>
              <a:t>read practical texts and information in daily life and work contexts</a:t>
            </a:r>
            <a:r>
              <a:rPr lang="en-US" sz="2400" dirty="0" smtClean="0"/>
              <a:t>;</a:t>
            </a:r>
          </a:p>
          <a:p>
            <a:pPr marL="0" lvl="0" indent="0" algn="just">
              <a:buNone/>
            </a:pPr>
            <a:endParaRPr lang="en-US" sz="2400" dirty="0"/>
          </a:p>
          <a:p>
            <a:pPr lvl="0" algn="just"/>
            <a:r>
              <a:rPr lang="en-US" sz="2400" dirty="0"/>
              <a:t>use appropriate words and sentences to complete practical writing tasks; </a:t>
            </a:r>
            <a:r>
              <a:rPr lang="en-US" sz="2400" dirty="0" smtClean="0"/>
              <a:t>and</a:t>
            </a:r>
          </a:p>
          <a:p>
            <a:pPr marL="0" lvl="0" indent="0" algn="just">
              <a:buNone/>
            </a:pPr>
            <a:endParaRPr lang="en-US" sz="2400" dirty="0"/>
          </a:p>
          <a:p>
            <a:pPr lvl="0" algn="just"/>
            <a:r>
              <a:rPr lang="en-US" sz="2400" dirty="0"/>
              <a:t>develop self-understanding for further studies and career development in the related field.</a:t>
            </a:r>
          </a:p>
          <a:p>
            <a:endParaRPr lang="en-US" dirty="0"/>
          </a:p>
        </p:txBody>
      </p:sp>
      <p:sp>
        <p:nvSpPr>
          <p:cNvPr id="6" name="標題 1"/>
          <p:cNvSpPr>
            <a:spLocks noGrp="1"/>
          </p:cNvSpPr>
          <p:nvPr>
            <p:ph type="title"/>
          </p:nvPr>
        </p:nvSpPr>
        <p:spPr>
          <a:xfrm>
            <a:off x="677334" y="316992"/>
            <a:ext cx="8596668" cy="658954"/>
          </a:xfrm>
        </p:spPr>
        <p:txBody>
          <a:bodyPr>
            <a:normAutofit fontScale="90000"/>
          </a:bodyPr>
          <a:lstStyle/>
          <a:p>
            <a:r>
              <a:rPr lang="en-US" altLang="zh-TW" b="1" dirty="0" smtClean="0"/>
              <a:t>Learning Outcomes</a:t>
            </a:r>
            <a:r>
              <a:rPr lang="zh-TW" altLang="zh-HK" dirty="0"/>
              <a:t/>
            </a:r>
            <a:br>
              <a:rPr lang="zh-TW" altLang="zh-HK" dirty="0"/>
            </a:br>
            <a:endParaRPr lang="zh-HK" altLang="en-US" dirty="0"/>
          </a:p>
        </p:txBody>
      </p:sp>
      <p:sp>
        <p:nvSpPr>
          <p:cNvPr id="7"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3521652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76750" y="323185"/>
            <a:ext cx="8596668" cy="1320800"/>
          </a:xfrm>
        </p:spPr>
        <p:txBody>
          <a:bodyPr>
            <a:normAutofit/>
          </a:bodyPr>
          <a:lstStyle/>
          <a:p>
            <a:r>
              <a:rPr lang="en-US" altLang="zh-HK" sz="3200" b="1" dirty="0" smtClean="0"/>
              <a:t>Lesson Time</a:t>
            </a:r>
            <a:endParaRPr lang="zh-HK" altLang="en-US" sz="3200" dirty="0"/>
          </a:p>
        </p:txBody>
      </p:sp>
      <p:graphicFrame>
        <p:nvGraphicFramePr>
          <p:cNvPr id="3" name="表格 2"/>
          <p:cNvGraphicFramePr>
            <a:graphicFrameLocks noGrp="1"/>
          </p:cNvGraphicFramePr>
          <p:nvPr>
            <p:extLst>
              <p:ext uri="{D42A27DB-BD31-4B8C-83A1-F6EECF244321}">
                <p14:modId xmlns:p14="http://schemas.microsoft.com/office/powerpoint/2010/main" val="3770485976"/>
              </p:ext>
            </p:extLst>
          </p:nvPr>
        </p:nvGraphicFramePr>
        <p:xfrm>
          <a:off x="667512" y="1131146"/>
          <a:ext cx="8759952" cy="4470561"/>
        </p:xfrm>
        <a:graphic>
          <a:graphicData uri="http://schemas.openxmlformats.org/drawingml/2006/table">
            <a:tbl>
              <a:tblPr firstRow="1" bandRow="1">
                <a:tableStyleId>{00A15C55-8517-42AA-B614-E9B94910E393}</a:tableStyleId>
              </a:tblPr>
              <a:tblGrid>
                <a:gridCol w="2560320">
                  <a:extLst>
                    <a:ext uri="{9D8B030D-6E8A-4147-A177-3AD203B41FA5}">
                      <a16:colId xmlns:a16="http://schemas.microsoft.com/office/drawing/2014/main" val="1360574793"/>
                    </a:ext>
                  </a:extLst>
                </a:gridCol>
                <a:gridCol w="2304288">
                  <a:extLst>
                    <a:ext uri="{9D8B030D-6E8A-4147-A177-3AD203B41FA5}">
                      <a16:colId xmlns:a16="http://schemas.microsoft.com/office/drawing/2014/main" val="118740487"/>
                    </a:ext>
                  </a:extLst>
                </a:gridCol>
                <a:gridCol w="1965960">
                  <a:extLst>
                    <a:ext uri="{9D8B030D-6E8A-4147-A177-3AD203B41FA5}">
                      <a16:colId xmlns:a16="http://schemas.microsoft.com/office/drawing/2014/main" val="2233506519"/>
                    </a:ext>
                  </a:extLst>
                </a:gridCol>
                <a:gridCol w="1929384">
                  <a:extLst>
                    <a:ext uri="{9D8B030D-6E8A-4147-A177-3AD203B41FA5}">
                      <a16:colId xmlns:a16="http://schemas.microsoft.com/office/drawing/2014/main" val="3404430402"/>
                    </a:ext>
                  </a:extLst>
                </a:gridCol>
              </a:tblGrid>
              <a:tr h="434840">
                <a:tc rowSpan="2">
                  <a:txBody>
                    <a:bodyPr/>
                    <a:lstStyle/>
                    <a:p>
                      <a:r>
                        <a:rPr lang="en-US" altLang="zh-HK" dirty="0" smtClean="0">
                          <a:solidFill>
                            <a:schemeClr val="tx1"/>
                          </a:solidFill>
                        </a:rPr>
                        <a:t>Modules</a:t>
                      </a:r>
                      <a:endParaRPr lang="zh-HK" altLang="en-US" dirty="0">
                        <a:solidFill>
                          <a:schemeClr val="tx1"/>
                        </a:solidFill>
                      </a:endParaRPr>
                    </a:p>
                  </a:txBody>
                  <a:tcPr anchor="ctr"/>
                </a:tc>
                <a:tc gridSpan="3">
                  <a:txBody>
                    <a:bodyPr/>
                    <a:lstStyle/>
                    <a:p>
                      <a:pPr algn="ctr"/>
                      <a:r>
                        <a:rPr lang="en-US" altLang="zh-HK" dirty="0" smtClean="0">
                          <a:solidFill>
                            <a:schemeClr val="tx1"/>
                          </a:solidFill>
                        </a:rPr>
                        <a:t>Lesson Time in hours </a:t>
                      </a:r>
                      <a:r>
                        <a:rPr lang="en-US" altLang="zh-HK" i="1" dirty="0" smtClean="0">
                          <a:solidFill>
                            <a:schemeClr val="accent1"/>
                          </a:solidFill>
                        </a:rPr>
                        <a:t>(</a:t>
                      </a:r>
                      <a:r>
                        <a:rPr lang="en-US" altLang="zh-HK" i="1" smtClean="0">
                          <a:solidFill>
                            <a:schemeClr val="accent1"/>
                          </a:solidFill>
                        </a:rPr>
                        <a:t>270 hours </a:t>
                      </a:r>
                      <a:r>
                        <a:rPr lang="en-US" altLang="zh-HK" i="1" dirty="0" smtClean="0">
                          <a:solidFill>
                            <a:schemeClr val="accent1"/>
                          </a:solidFill>
                        </a:rPr>
                        <a:t>in total)</a:t>
                      </a:r>
                      <a:endParaRPr lang="zh-HK" altLang="en-US" i="1" dirty="0">
                        <a:solidFill>
                          <a:schemeClr val="accent1"/>
                        </a:solidFill>
                      </a:endParaRPr>
                    </a:p>
                  </a:txBody>
                  <a:tcPr/>
                </a:tc>
                <a:tc hMerge="1">
                  <a:txBody>
                    <a:bodyPr/>
                    <a:lstStyle/>
                    <a:p>
                      <a:endParaRPr lang="zh-HK" altLang="en-US" dirty="0"/>
                    </a:p>
                  </a:txBody>
                  <a:tcPr>
                    <a:lnB w="12700" cap="flat" cmpd="sng" algn="ctr">
                      <a:solidFill>
                        <a:schemeClr val="bg1"/>
                      </a:solidFill>
                      <a:prstDash val="solid"/>
                      <a:round/>
                      <a:headEnd type="none" w="med" len="med"/>
                      <a:tailEnd type="none" w="med" len="med"/>
                    </a:lnB>
                  </a:tcPr>
                </a:tc>
                <a:tc hMerge="1">
                  <a:txBody>
                    <a:bodyPr/>
                    <a:lstStyle/>
                    <a:p>
                      <a:endParaRPr lang="zh-HK" altLang="en-US" dirty="0"/>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738371"/>
                  </a:ext>
                </a:extLst>
              </a:tr>
              <a:tr h="401733">
                <a:tc vMerge="1">
                  <a:txBody>
                    <a:bodyPr/>
                    <a:lstStyle/>
                    <a:p>
                      <a:endParaRPr lang="zh-HK" altLang="en-US"/>
                    </a:p>
                  </a:txBody>
                  <a:tcPr/>
                </a:tc>
                <a:tc>
                  <a:txBody>
                    <a:bodyPr/>
                    <a:lstStyle/>
                    <a:p>
                      <a:pPr algn="ctr"/>
                      <a:r>
                        <a:rPr lang="en-US" altLang="zh-HK" dirty="0" smtClean="0"/>
                        <a:t>ApL(C) I</a:t>
                      </a:r>
                    </a:p>
                    <a:p>
                      <a:pPr algn="ctr"/>
                      <a:r>
                        <a:rPr lang="en-US" altLang="zh-HK" i="1" dirty="0" smtClean="0">
                          <a:solidFill>
                            <a:schemeClr val="accent1"/>
                          </a:solidFill>
                        </a:rPr>
                        <a:t>(QF Level 1)</a:t>
                      </a:r>
                      <a:endParaRPr lang="zh-HK" altLang="en-US" i="1" dirty="0">
                        <a:solidFill>
                          <a:schemeClr val="accent1"/>
                        </a:solidFill>
                      </a:endParaRPr>
                    </a:p>
                  </a:txBody>
                  <a:tcPr/>
                </a:tc>
                <a:tc>
                  <a:txBody>
                    <a:bodyPr/>
                    <a:lstStyle/>
                    <a:p>
                      <a:pPr algn="ctr"/>
                      <a:r>
                        <a:rPr lang="en-US" altLang="zh-HK" dirty="0" smtClean="0"/>
                        <a:t>ApL(C) II</a:t>
                      </a:r>
                    </a:p>
                    <a:p>
                      <a:pPr algn="ctr"/>
                      <a:r>
                        <a:rPr lang="en-US" altLang="zh-HK" i="1" dirty="0" smtClean="0">
                          <a:solidFill>
                            <a:schemeClr val="accent1"/>
                          </a:solidFill>
                        </a:rPr>
                        <a:t>(QF Level 2)</a:t>
                      </a:r>
                      <a:endParaRPr lang="zh-HK" altLang="en-US" i="1" dirty="0">
                        <a:solidFill>
                          <a:schemeClr val="accent1"/>
                        </a:solidFill>
                      </a:endParaRPr>
                    </a:p>
                  </a:txBody>
                  <a:tcPr/>
                </a:tc>
                <a:tc>
                  <a:txBody>
                    <a:bodyPr/>
                    <a:lstStyle/>
                    <a:p>
                      <a:pPr algn="ctr"/>
                      <a:r>
                        <a:rPr lang="en-US" altLang="zh-HK" dirty="0" smtClean="0"/>
                        <a:t>ApL(C)</a:t>
                      </a:r>
                      <a:r>
                        <a:rPr lang="en-US" altLang="zh-HK" baseline="0" dirty="0" smtClean="0"/>
                        <a:t> III</a:t>
                      </a:r>
                    </a:p>
                    <a:p>
                      <a:pPr algn="ctr"/>
                      <a:r>
                        <a:rPr lang="en-US" altLang="zh-HK" i="1" baseline="0" dirty="0" smtClean="0">
                          <a:solidFill>
                            <a:schemeClr val="accent1"/>
                          </a:solidFill>
                        </a:rPr>
                        <a:t>(QF Level 3)</a:t>
                      </a:r>
                    </a:p>
                  </a:txBody>
                  <a:tcPr/>
                </a:tc>
                <a:extLst>
                  <a:ext uri="{0D108BD9-81ED-4DB2-BD59-A6C34878D82A}">
                    <a16:rowId xmlns:a16="http://schemas.microsoft.com/office/drawing/2014/main" val="3824901284"/>
                  </a:ext>
                </a:extLst>
              </a:tr>
              <a:tr h="1077233">
                <a:tc>
                  <a:txBody>
                    <a:bodyPr/>
                    <a:lstStyle/>
                    <a:p>
                      <a:r>
                        <a:rPr lang="en-US" altLang="zh-HK" dirty="0" smtClean="0"/>
                        <a:t>Oral Communication</a:t>
                      </a:r>
                    </a:p>
                    <a:p>
                      <a:r>
                        <a:rPr lang="en-US" altLang="zh-HK" dirty="0" smtClean="0">
                          <a:solidFill>
                            <a:schemeClr val="tx1"/>
                          </a:solidFill>
                        </a:rPr>
                        <a:t>(Cantonese)</a:t>
                      </a:r>
                    </a:p>
                  </a:txBody>
                  <a:tcPr anchor="ctr">
                    <a:solidFill>
                      <a:schemeClr val="accent4">
                        <a:lumMod val="40000"/>
                        <a:lumOff val="60000"/>
                      </a:schemeClr>
                    </a:solidFill>
                  </a:tcPr>
                </a:tc>
                <a:tc>
                  <a:txBody>
                    <a:bodyPr/>
                    <a:lstStyle/>
                    <a:p>
                      <a:pPr algn="ctr"/>
                      <a:r>
                        <a:rPr lang="en-US" altLang="zh-HK" dirty="0" smtClean="0"/>
                        <a:t>18</a:t>
                      </a:r>
                      <a:endParaRPr lang="zh-HK" altLang="en-US" dirty="0"/>
                    </a:p>
                  </a:txBody>
                  <a:tcPr anchor="ctr"/>
                </a:tc>
                <a:tc>
                  <a:txBody>
                    <a:bodyPr/>
                    <a:lstStyle/>
                    <a:p>
                      <a:pPr algn="ctr"/>
                      <a:r>
                        <a:rPr lang="en-US" altLang="zh-HK" dirty="0" smtClean="0"/>
                        <a:t>18</a:t>
                      </a:r>
                      <a:endParaRPr lang="zh-HK" altLang="en-US" dirty="0"/>
                    </a:p>
                  </a:txBody>
                  <a:tcPr anchor="ctr"/>
                </a:tc>
                <a:tc>
                  <a:txBody>
                    <a:bodyPr/>
                    <a:lstStyle/>
                    <a:p>
                      <a:pPr algn="ctr"/>
                      <a:r>
                        <a:rPr lang="en-US" altLang="zh-HK" dirty="0" smtClean="0"/>
                        <a:t>40</a:t>
                      </a:r>
                      <a:endParaRPr lang="zh-HK" altLang="en-US" dirty="0"/>
                    </a:p>
                  </a:txBody>
                  <a:tcPr anchor="ctr"/>
                </a:tc>
                <a:extLst>
                  <a:ext uri="{0D108BD9-81ED-4DB2-BD59-A6C34878D82A}">
                    <a16:rowId xmlns:a16="http://schemas.microsoft.com/office/drawing/2014/main" val="2375351570"/>
                  </a:ext>
                </a:extLst>
              </a:tr>
              <a:tr h="1014984">
                <a:tc>
                  <a:txBody>
                    <a:bodyPr/>
                    <a:lstStyle/>
                    <a:p>
                      <a:r>
                        <a:rPr lang="en-US" altLang="zh-HK" dirty="0" smtClean="0"/>
                        <a:t>Reading</a:t>
                      </a:r>
                    </a:p>
                  </a:txBody>
                  <a:tcPr anchor="ctr">
                    <a:solidFill>
                      <a:schemeClr val="accent4">
                        <a:lumMod val="40000"/>
                        <a:lumOff val="60000"/>
                      </a:schemeClr>
                    </a:solidFill>
                  </a:tcPr>
                </a:tc>
                <a:tc>
                  <a:txBody>
                    <a:bodyPr/>
                    <a:lstStyle/>
                    <a:p>
                      <a:pPr algn="ctr"/>
                      <a:r>
                        <a:rPr lang="en-US" altLang="zh-HK" dirty="0" smtClean="0"/>
                        <a:t>27</a:t>
                      </a:r>
                      <a:endParaRPr lang="zh-HK" altLang="en-US" dirty="0"/>
                    </a:p>
                  </a:txBody>
                  <a:tcPr anchor="ctr"/>
                </a:tc>
                <a:tc>
                  <a:txBody>
                    <a:bodyPr/>
                    <a:lstStyle/>
                    <a:p>
                      <a:pPr algn="ctr"/>
                      <a:r>
                        <a:rPr lang="en-US" altLang="zh-HK" dirty="0" smtClean="0"/>
                        <a:t>27</a:t>
                      </a:r>
                      <a:endParaRPr lang="zh-HK" altLang="en-US" dirty="0"/>
                    </a:p>
                  </a:txBody>
                  <a:tcPr anchor="ctr"/>
                </a:tc>
                <a:tc>
                  <a:txBody>
                    <a:bodyPr/>
                    <a:lstStyle/>
                    <a:p>
                      <a:pPr algn="ctr"/>
                      <a:r>
                        <a:rPr lang="en-US" altLang="zh-HK" dirty="0" smtClean="0"/>
                        <a:t>55</a:t>
                      </a:r>
                      <a:endParaRPr lang="zh-HK" altLang="en-US" dirty="0"/>
                    </a:p>
                  </a:txBody>
                  <a:tcPr anchor="ctr"/>
                </a:tc>
                <a:extLst>
                  <a:ext uri="{0D108BD9-81ED-4DB2-BD59-A6C34878D82A}">
                    <a16:rowId xmlns:a16="http://schemas.microsoft.com/office/drawing/2014/main" val="3853158139"/>
                  </a:ext>
                </a:extLst>
              </a:tr>
              <a:tr h="896112">
                <a:tc>
                  <a:txBody>
                    <a:bodyPr/>
                    <a:lstStyle/>
                    <a:p>
                      <a:r>
                        <a:rPr lang="en-US" altLang="zh-HK" dirty="0" smtClean="0"/>
                        <a:t>Writing</a:t>
                      </a:r>
                      <a:endParaRPr lang="zh-HK" altLang="en-US" dirty="0"/>
                    </a:p>
                  </a:txBody>
                  <a:tcPr anchor="ctr">
                    <a:solidFill>
                      <a:schemeClr val="accent4">
                        <a:lumMod val="40000"/>
                        <a:lumOff val="60000"/>
                      </a:schemeClr>
                    </a:solidFill>
                  </a:tcPr>
                </a:tc>
                <a:tc>
                  <a:txBody>
                    <a:bodyPr/>
                    <a:lstStyle/>
                    <a:p>
                      <a:pPr algn="ctr"/>
                      <a:r>
                        <a:rPr lang="en-US" altLang="zh-HK" dirty="0" smtClean="0"/>
                        <a:t>20</a:t>
                      </a:r>
                      <a:endParaRPr lang="zh-HK" altLang="en-US" dirty="0"/>
                    </a:p>
                  </a:txBody>
                  <a:tcPr anchor="ctr"/>
                </a:tc>
                <a:tc>
                  <a:txBody>
                    <a:bodyPr/>
                    <a:lstStyle/>
                    <a:p>
                      <a:pPr algn="ctr"/>
                      <a:r>
                        <a:rPr lang="en-US" altLang="zh-HK" dirty="0" smtClean="0"/>
                        <a:t>20</a:t>
                      </a:r>
                      <a:endParaRPr lang="zh-HK" altLang="en-US" dirty="0"/>
                    </a:p>
                  </a:txBody>
                  <a:tcPr anchor="ctr"/>
                </a:tc>
                <a:tc>
                  <a:txBody>
                    <a:bodyPr/>
                    <a:lstStyle/>
                    <a:p>
                      <a:pPr algn="ctr"/>
                      <a:r>
                        <a:rPr lang="en-US" altLang="zh-HK" dirty="0" smtClean="0"/>
                        <a:t>45</a:t>
                      </a:r>
                      <a:endParaRPr lang="zh-HK" altLang="en-US" dirty="0"/>
                    </a:p>
                  </a:txBody>
                  <a:tcPr anchor="ctr"/>
                </a:tc>
                <a:extLst>
                  <a:ext uri="{0D108BD9-81ED-4DB2-BD59-A6C34878D82A}">
                    <a16:rowId xmlns:a16="http://schemas.microsoft.com/office/drawing/2014/main" val="2123571216"/>
                  </a:ext>
                </a:extLst>
              </a:tr>
              <a:tr h="407312">
                <a:tc>
                  <a:txBody>
                    <a:bodyPr/>
                    <a:lstStyle/>
                    <a:p>
                      <a:pPr algn="r"/>
                      <a:r>
                        <a:rPr lang="en-US" altLang="zh-HK" dirty="0" smtClean="0"/>
                        <a:t>Subtotal</a:t>
                      </a:r>
                      <a:endParaRPr lang="zh-HK" altLang="en-US" dirty="0"/>
                    </a:p>
                  </a:txBody>
                  <a:tcPr>
                    <a:solidFill>
                      <a:schemeClr val="accent4">
                        <a:lumMod val="40000"/>
                        <a:lumOff val="60000"/>
                      </a:schemeClr>
                    </a:solidFill>
                  </a:tcPr>
                </a:tc>
                <a:tc>
                  <a:txBody>
                    <a:bodyPr/>
                    <a:lstStyle/>
                    <a:p>
                      <a:pPr algn="ctr"/>
                      <a:r>
                        <a:rPr lang="en-US" altLang="zh-HK" dirty="0" smtClean="0"/>
                        <a:t>65</a:t>
                      </a:r>
                      <a:endParaRPr lang="zh-HK" altLang="en-US" dirty="0"/>
                    </a:p>
                  </a:txBody>
                  <a:tcPr anchor="ctr">
                    <a:solidFill>
                      <a:schemeClr val="accent4">
                        <a:lumMod val="40000"/>
                        <a:lumOff val="60000"/>
                      </a:schemeClr>
                    </a:solidFill>
                  </a:tcPr>
                </a:tc>
                <a:tc>
                  <a:txBody>
                    <a:bodyPr/>
                    <a:lstStyle/>
                    <a:p>
                      <a:pPr algn="ctr"/>
                      <a:r>
                        <a:rPr lang="en-US" altLang="zh-HK" dirty="0" smtClean="0"/>
                        <a:t>65</a:t>
                      </a:r>
                      <a:endParaRPr lang="zh-HK" altLang="en-US" dirty="0"/>
                    </a:p>
                  </a:txBody>
                  <a:tcPr anchor="ctr">
                    <a:solidFill>
                      <a:schemeClr val="accent4">
                        <a:lumMod val="40000"/>
                        <a:lumOff val="60000"/>
                      </a:schemeClr>
                    </a:solidFill>
                  </a:tcPr>
                </a:tc>
                <a:tc>
                  <a:txBody>
                    <a:bodyPr/>
                    <a:lstStyle/>
                    <a:p>
                      <a:pPr algn="ctr"/>
                      <a:r>
                        <a:rPr lang="en-US" altLang="zh-HK" dirty="0" smtClean="0"/>
                        <a:t>140</a:t>
                      </a:r>
                      <a:endParaRPr lang="zh-HK" altLang="en-US" dirty="0"/>
                    </a:p>
                  </a:txBody>
                  <a:tcPr anchor="ctr">
                    <a:solidFill>
                      <a:schemeClr val="accent4">
                        <a:lumMod val="40000"/>
                        <a:lumOff val="60000"/>
                      </a:schemeClr>
                    </a:solidFill>
                  </a:tcPr>
                </a:tc>
                <a:extLst>
                  <a:ext uri="{0D108BD9-81ED-4DB2-BD59-A6C34878D82A}">
                    <a16:rowId xmlns:a16="http://schemas.microsoft.com/office/drawing/2014/main" val="3656690180"/>
                  </a:ext>
                </a:extLst>
              </a:tr>
            </a:tbl>
          </a:graphicData>
        </a:graphic>
      </p:graphicFrame>
      <p:sp>
        <p:nvSpPr>
          <p:cNvPr id="8" name="內容版面配置區 2"/>
          <p:cNvSpPr>
            <a:spLocks noGrp="1"/>
          </p:cNvSpPr>
          <p:nvPr>
            <p:ph idx="1"/>
          </p:nvPr>
        </p:nvSpPr>
        <p:spPr>
          <a:xfrm>
            <a:off x="667512" y="5809241"/>
            <a:ext cx="8596668" cy="365822"/>
          </a:xfrm>
        </p:spPr>
        <p:txBody>
          <a:bodyPr/>
          <a:lstStyle/>
          <a:p>
            <a:pPr marL="0" indent="0">
              <a:buNone/>
            </a:pPr>
            <a:r>
              <a:rPr lang="en-US" altLang="zh-HK" dirty="0" smtClean="0"/>
              <a:t>Note: QF - Qualifications Framework</a:t>
            </a:r>
            <a:endParaRPr lang="zh-HK" altLang="en-US" dirty="0"/>
          </a:p>
        </p:txBody>
      </p:sp>
      <p:sp>
        <p:nvSpPr>
          <p:cNvPr id="5" name="投影片編號版面配置區 4"/>
          <p:cNvSpPr>
            <a:spLocks noGrp="1"/>
          </p:cNvSpPr>
          <p:nvPr>
            <p:ph type="sldNum" sz="quarter" idx="12"/>
          </p:nvPr>
        </p:nvSpPr>
        <p:spPr>
          <a:xfrm>
            <a:off x="11267188" y="6223924"/>
            <a:ext cx="683339" cy="365125"/>
          </a:xfrm>
        </p:spPr>
        <p:txBody>
          <a:bodyPr/>
          <a:lstStyle/>
          <a:p>
            <a:fld id="{D57F1E4F-1CFF-5643-939E-217C01CDF565}"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4059103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279" y="1518751"/>
            <a:ext cx="9176645" cy="3880773"/>
          </a:xfrm>
        </p:spPr>
        <p:txBody>
          <a:bodyPr/>
          <a:lstStyle/>
          <a:p>
            <a:pPr algn="just"/>
            <a:r>
              <a:rPr lang="en-US" sz="2800" dirty="0"/>
              <a:t>In the language learning process, students apply </a:t>
            </a:r>
            <a:r>
              <a:rPr lang="en-US" sz="2800" dirty="0">
                <a:solidFill>
                  <a:srgbClr val="0070C0"/>
                </a:solidFill>
              </a:rPr>
              <a:t>reading, writing, listening and speaking skills </a:t>
            </a:r>
            <a:r>
              <a:rPr lang="en-US" sz="2800" dirty="0"/>
              <a:t>in an integrative way and learn the target language in different contexts, which prepares them for </a:t>
            </a:r>
            <a:r>
              <a:rPr lang="en-US" sz="2800" dirty="0">
                <a:solidFill>
                  <a:srgbClr val="0070C0"/>
                </a:solidFill>
              </a:rPr>
              <a:t>application for further studies and in the workplace</a:t>
            </a:r>
            <a:r>
              <a:rPr lang="en-US" sz="2800" dirty="0"/>
              <a:t>.</a:t>
            </a:r>
          </a:p>
          <a:p>
            <a:pPr marL="0" indent="0" algn="just">
              <a:buNone/>
            </a:pPr>
            <a:endParaRPr lang="en-US" dirty="0"/>
          </a:p>
        </p:txBody>
      </p:sp>
      <p:sp>
        <p:nvSpPr>
          <p:cNvPr id="6" name="標題 1"/>
          <p:cNvSpPr>
            <a:spLocks noGrp="1"/>
          </p:cNvSpPr>
          <p:nvPr>
            <p:ph type="title"/>
          </p:nvPr>
        </p:nvSpPr>
        <p:spPr>
          <a:xfrm>
            <a:off x="510280" y="583728"/>
            <a:ext cx="10148045" cy="761495"/>
          </a:xfrm>
        </p:spPr>
        <p:txBody>
          <a:bodyPr>
            <a:normAutofit/>
          </a:bodyPr>
          <a:lstStyle/>
          <a:p>
            <a:r>
              <a:rPr lang="en-US" altLang="zh-HK" sz="3200" b="1" dirty="0" smtClean="0"/>
              <a:t>Key </a:t>
            </a:r>
            <a:r>
              <a:rPr lang="en-US" altLang="zh-HK" sz="3200" b="1" dirty="0" smtClean="0"/>
              <a:t>Learning Points</a:t>
            </a:r>
            <a:endParaRPr lang="zh-HK" altLang="en-US" sz="3200" dirty="0"/>
          </a:p>
        </p:txBody>
      </p:sp>
      <p:sp>
        <p:nvSpPr>
          <p:cNvPr id="7"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3404424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280" y="1069230"/>
            <a:ext cx="9066857" cy="3880773"/>
          </a:xfrm>
        </p:spPr>
        <p:txBody>
          <a:bodyPr>
            <a:noAutofit/>
          </a:bodyPr>
          <a:lstStyle/>
          <a:p>
            <a:pPr algn="just">
              <a:spcBef>
                <a:spcPts val="1800"/>
              </a:spcBef>
            </a:pPr>
            <a:r>
              <a:rPr lang="en-US" sz="2400" dirty="0">
                <a:solidFill>
                  <a:srgbClr val="0070C0"/>
                </a:solidFill>
              </a:rPr>
              <a:t>Oral Communication (Cantonese)</a:t>
            </a:r>
            <a:r>
              <a:rPr lang="en-US" sz="2800" dirty="0">
                <a:solidFill>
                  <a:srgbClr val="0070C0"/>
                </a:solidFill>
              </a:rPr>
              <a:t> </a:t>
            </a:r>
            <a:r>
              <a:rPr lang="en-US" sz="2200" dirty="0" smtClean="0"/>
              <a:t>- </a:t>
            </a:r>
            <a:r>
              <a:rPr lang="en-US" sz="2200" dirty="0" err="1" smtClean="0"/>
              <a:t>recognising</a:t>
            </a:r>
            <a:r>
              <a:rPr lang="en-US" sz="2200" dirty="0" smtClean="0"/>
              <a:t> </a:t>
            </a:r>
            <a:r>
              <a:rPr lang="en-US" sz="2200" dirty="0"/>
              <a:t>Cantonese sounds and pronunciation</a:t>
            </a:r>
            <a:r>
              <a:rPr lang="en-US" sz="2200" dirty="0" smtClean="0"/>
              <a:t>, vocabulary </a:t>
            </a:r>
            <a:r>
              <a:rPr lang="en-US" sz="2200" dirty="0"/>
              <a:t>and grammar used in Hong Kong</a:t>
            </a:r>
            <a:r>
              <a:rPr lang="en-US" sz="2200" dirty="0" smtClean="0"/>
              <a:t>; understanding </a:t>
            </a:r>
            <a:r>
              <a:rPr lang="en-US" sz="2200" dirty="0"/>
              <a:t>colloquial expressions and </a:t>
            </a:r>
            <a:r>
              <a:rPr lang="en-US" sz="2200" dirty="0" smtClean="0"/>
              <a:t>common phrases</a:t>
            </a:r>
            <a:r>
              <a:rPr lang="en-US" sz="2200" dirty="0"/>
              <a:t>; and developing oral communication </a:t>
            </a:r>
            <a:r>
              <a:rPr lang="en-US" sz="2200" dirty="0" smtClean="0"/>
              <a:t>and social </a:t>
            </a:r>
            <a:r>
              <a:rPr lang="en-US" sz="2200" dirty="0"/>
              <a:t>skills for daily tasks at work, e.g. handling enquiries, giving an introduction, a short presentation, a briefing, a report and conducting an interview</a:t>
            </a:r>
          </a:p>
          <a:p>
            <a:pPr algn="just">
              <a:spcBef>
                <a:spcPts val="2400"/>
              </a:spcBef>
            </a:pPr>
            <a:r>
              <a:rPr lang="en-US" sz="2400" dirty="0">
                <a:solidFill>
                  <a:srgbClr val="0070C0"/>
                </a:solidFill>
              </a:rPr>
              <a:t>Reading</a:t>
            </a:r>
            <a:r>
              <a:rPr lang="en-US" sz="2200" dirty="0"/>
              <a:t> </a:t>
            </a:r>
            <a:r>
              <a:rPr lang="en-US" sz="2200" dirty="0" smtClean="0"/>
              <a:t>- </a:t>
            </a:r>
            <a:r>
              <a:rPr lang="en-US" sz="2200" dirty="0" err="1" smtClean="0"/>
              <a:t>recognising</a:t>
            </a:r>
            <a:r>
              <a:rPr lang="en-US" sz="2200" dirty="0" smtClean="0"/>
              <a:t> </a:t>
            </a:r>
            <a:r>
              <a:rPr lang="en-US" sz="2200" dirty="0"/>
              <a:t>words and expressions </a:t>
            </a:r>
            <a:r>
              <a:rPr lang="en-US" sz="2200" dirty="0" smtClean="0"/>
              <a:t>commonly used </a:t>
            </a:r>
            <a:r>
              <a:rPr lang="en-US" sz="2200" dirty="0"/>
              <a:t>in practical texts; reading printed </a:t>
            </a:r>
            <a:r>
              <a:rPr lang="en-US" sz="2200" dirty="0" smtClean="0"/>
              <a:t>and electronic </a:t>
            </a:r>
            <a:r>
              <a:rPr lang="en-US" sz="2200" dirty="0"/>
              <a:t>materials for practical purposes; </a:t>
            </a:r>
            <a:r>
              <a:rPr lang="en-US" sz="2200" dirty="0" smtClean="0"/>
              <a:t>reading continuous </a:t>
            </a:r>
            <a:r>
              <a:rPr lang="en-US" sz="2200" dirty="0"/>
              <a:t>texts and non-continuous texts, including narrative, descriptive and expository texts, e.g. briefs, guidelines and rules; tables, forms and working procedures; and using tools and reference materials, such as explanations in dictionaries, to facilitate reading</a:t>
            </a:r>
          </a:p>
          <a:p>
            <a:pPr marL="0" indent="0">
              <a:buNone/>
            </a:pPr>
            <a:endParaRPr lang="en-US" sz="2200" dirty="0">
              <a:solidFill>
                <a:schemeClr val="tx1"/>
              </a:solidFill>
            </a:endParaRPr>
          </a:p>
        </p:txBody>
      </p:sp>
      <p:sp>
        <p:nvSpPr>
          <p:cNvPr id="6" name="標題 1"/>
          <p:cNvSpPr>
            <a:spLocks noGrp="1"/>
          </p:cNvSpPr>
          <p:nvPr>
            <p:ph type="title"/>
          </p:nvPr>
        </p:nvSpPr>
        <p:spPr>
          <a:xfrm>
            <a:off x="510280" y="393228"/>
            <a:ext cx="10148045" cy="761495"/>
          </a:xfrm>
        </p:spPr>
        <p:txBody>
          <a:bodyPr>
            <a:normAutofit/>
          </a:bodyPr>
          <a:lstStyle/>
          <a:p>
            <a:r>
              <a:rPr lang="en-US" altLang="zh-HK" sz="3200" b="1" dirty="0" smtClean="0"/>
              <a:t>Key </a:t>
            </a:r>
            <a:r>
              <a:rPr lang="en-US" altLang="zh-HK" sz="3200" b="1" dirty="0" smtClean="0"/>
              <a:t>Learning Points </a:t>
            </a:r>
            <a:r>
              <a:rPr lang="en-US" altLang="zh-HK" sz="3200" b="1" dirty="0" smtClean="0"/>
              <a:t>(Cont’d)</a:t>
            </a:r>
            <a:endParaRPr lang="zh-HK" altLang="en-US" sz="3200" dirty="0"/>
          </a:p>
        </p:txBody>
      </p:sp>
      <p:sp>
        <p:nvSpPr>
          <p:cNvPr id="7"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3697419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133" y="1460447"/>
            <a:ext cx="8910909" cy="3880773"/>
          </a:xfrm>
        </p:spPr>
        <p:txBody>
          <a:bodyPr>
            <a:noAutofit/>
          </a:bodyPr>
          <a:lstStyle/>
          <a:p>
            <a:pPr algn="just"/>
            <a:r>
              <a:rPr lang="en-US" sz="2400" dirty="0" smtClean="0">
                <a:solidFill>
                  <a:srgbClr val="0070C0"/>
                </a:solidFill>
              </a:rPr>
              <a:t>Writing</a:t>
            </a:r>
            <a:r>
              <a:rPr lang="en-US" sz="2200" dirty="0" smtClean="0"/>
              <a:t> - </a:t>
            </a:r>
            <a:r>
              <a:rPr lang="en-US" sz="2200" dirty="0" err="1"/>
              <a:t>recognising</a:t>
            </a:r>
            <a:r>
              <a:rPr lang="en-US" sz="2200" dirty="0"/>
              <a:t> words, expressions and sentence structures commonly used in practical texts; writing basic practical texts such as forms, messages, emails, notices, records and briefs; and using tools and reference materials to facilitate </a:t>
            </a:r>
            <a:r>
              <a:rPr lang="en-US" sz="2200" dirty="0" smtClean="0"/>
              <a:t>writing</a:t>
            </a:r>
            <a:endParaRPr lang="en-US" sz="2200" dirty="0"/>
          </a:p>
          <a:p>
            <a:pPr marL="0" indent="0">
              <a:buNone/>
            </a:pPr>
            <a:endParaRPr lang="en-US" sz="2200" dirty="0"/>
          </a:p>
        </p:txBody>
      </p:sp>
      <p:sp>
        <p:nvSpPr>
          <p:cNvPr id="6" name="標題 1"/>
          <p:cNvSpPr>
            <a:spLocks noGrp="1"/>
          </p:cNvSpPr>
          <p:nvPr>
            <p:ph type="title"/>
          </p:nvPr>
        </p:nvSpPr>
        <p:spPr>
          <a:xfrm>
            <a:off x="510280" y="393228"/>
            <a:ext cx="10148045" cy="761495"/>
          </a:xfrm>
        </p:spPr>
        <p:txBody>
          <a:bodyPr>
            <a:normAutofit/>
          </a:bodyPr>
          <a:lstStyle/>
          <a:p>
            <a:r>
              <a:rPr lang="en-US" altLang="zh-HK" sz="3200" b="1" dirty="0" smtClean="0"/>
              <a:t>Key </a:t>
            </a:r>
            <a:r>
              <a:rPr lang="en-US" altLang="zh-HK" sz="3200" b="1" dirty="0" smtClean="0"/>
              <a:t>Learning Points </a:t>
            </a:r>
            <a:r>
              <a:rPr lang="en-US" altLang="zh-HK" sz="3200" b="1" dirty="0" smtClean="0"/>
              <a:t>(Cont’d)</a:t>
            </a:r>
            <a:endParaRPr lang="zh-HK" altLang="en-US" sz="3200" dirty="0"/>
          </a:p>
        </p:txBody>
      </p:sp>
      <p:sp>
        <p:nvSpPr>
          <p:cNvPr id="7" name="投影片編號版面配置區 5"/>
          <p:cNvSpPr>
            <a:spLocks noGrp="1"/>
          </p:cNvSpPr>
          <p:nvPr>
            <p:ph type="sldNum" sz="quarter" idx="12"/>
          </p:nvPr>
        </p:nvSpPr>
        <p:spPr>
          <a:xfrm>
            <a:off x="11231112" y="6340910"/>
            <a:ext cx="683339" cy="291437"/>
          </a:xfrm>
        </p:spPr>
        <p:txBody>
          <a:bodyPr/>
          <a:lstStyle/>
          <a:p>
            <a:fld id="{D57F1E4F-1CFF-5643-939E-217C01CDF565}"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1798432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0310" y="434259"/>
            <a:ext cx="10704890" cy="1320800"/>
          </a:xfrm>
        </p:spPr>
        <p:txBody>
          <a:bodyPr>
            <a:normAutofit/>
          </a:bodyPr>
          <a:lstStyle/>
          <a:p>
            <a:r>
              <a:rPr lang="en-US" altLang="zh-HK" sz="3200" b="1" dirty="0"/>
              <a:t>Course </a:t>
            </a:r>
            <a:r>
              <a:rPr lang="en-US" altLang="zh-HK" sz="3200" b="1" dirty="0" smtClean="0"/>
              <a:t>Information (2023-25 </a:t>
            </a:r>
            <a:r>
              <a:rPr lang="en-US" altLang="zh-HK" sz="3200" b="1" dirty="0" smtClean="0"/>
              <a:t>Cohort; 2025 HKDSE)</a:t>
            </a:r>
            <a:endParaRPr lang="zh-HK" altLang="en-US" sz="3200" dirty="0"/>
          </a:p>
        </p:txBody>
      </p:sp>
      <p:graphicFrame>
        <p:nvGraphicFramePr>
          <p:cNvPr id="8" name="表格 7"/>
          <p:cNvGraphicFramePr>
            <a:graphicFrameLocks noGrp="1"/>
          </p:cNvGraphicFramePr>
          <p:nvPr>
            <p:extLst>
              <p:ext uri="{D42A27DB-BD31-4B8C-83A1-F6EECF244321}">
                <p14:modId xmlns:p14="http://schemas.microsoft.com/office/powerpoint/2010/main" val="3998462694"/>
              </p:ext>
            </p:extLst>
          </p:nvPr>
        </p:nvGraphicFramePr>
        <p:xfrm>
          <a:off x="420310" y="1094659"/>
          <a:ext cx="11033807" cy="4922317"/>
        </p:xfrm>
        <a:graphic>
          <a:graphicData uri="http://schemas.openxmlformats.org/drawingml/2006/table">
            <a:tbl>
              <a:tblPr firstRow="1" bandRow="1">
                <a:tableStyleId>{5C22544A-7EE6-4342-B048-85BDC9FD1C3A}</a:tableStyleId>
              </a:tblPr>
              <a:tblGrid>
                <a:gridCol w="525057">
                  <a:extLst>
                    <a:ext uri="{9D8B030D-6E8A-4147-A177-3AD203B41FA5}">
                      <a16:colId xmlns:a16="http://schemas.microsoft.com/office/drawing/2014/main" val="1835072739"/>
                    </a:ext>
                  </a:extLst>
                </a:gridCol>
                <a:gridCol w="2097802">
                  <a:extLst>
                    <a:ext uri="{9D8B030D-6E8A-4147-A177-3AD203B41FA5}">
                      <a16:colId xmlns:a16="http://schemas.microsoft.com/office/drawing/2014/main" val="1813129726"/>
                    </a:ext>
                  </a:extLst>
                </a:gridCol>
                <a:gridCol w="5076621">
                  <a:extLst>
                    <a:ext uri="{9D8B030D-6E8A-4147-A177-3AD203B41FA5}">
                      <a16:colId xmlns:a16="http://schemas.microsoft.com/office/drawing/2014/main" val="2243066227"/>
                    </a:ext>
                  </a:extLst>
                </a:gridCol>
                <a:gridCol w="3334327">
                  <a:extLst>
                    <a:ext uri="{9D8B030D-6E8A-4147-A177-3AD203B41FA5}">
                      <a16:colId xmlns:a16="http://schemas.microsoft.com/office/drawing/2014/main" val="2406387258"/>
                    </a:ext>
                  </a:extLst>
                </a:gridCol>
              </a:tblGrid>
              <a:tr h="259117">
                <a:tc>
                  <a:txBody>
                    <a:bodyPr/>
                    <a:lstStyle/>
                    <a:p>
                      <a:endParaRPr lang="zh-HK" altLang="en-US" dirty="0"/>
                    </a:p>
                  </a:txBody>
                  <a:tcPr anchor="ctr"/>
                </a:tc>
                <a:tc>
                  <a:txBody>
                    <a:bodyPr/>
                    <a:lstStyle/>
                    <a:p>
                      <a:r>
                        <a:rPr lang="en-US" altLang="zh-HK" dirty="0" smtClean="0"/>
                        <a:t>Course</a:t>
                      </a:r>
                      <a:endParaRPr lang="zh-HK" altLang="en-US" dirty="0"/>
                    </a:p>
                  </a:txBody>
                  <a:tcPr/>
                </a:tc>
                <a:tc>
                  <a:txBody>
                    <a:bodyPr/>
                    <a:lstStyle/>
                    <a:p>
                      <a:r>
                        <a:rPr lang="en-US" altLang="zh-HK" sz="1800" b="1" kern="1200" dirty="0" smtClean="0">
                          <a:solidFill>
                            <a:schemeClr val="lt1"/>
                          </a:solidFill>
                          <a:latin typeface="+mn-lt"/>
                          <a:ea typeface="+mn-ea"/>
                          <a:cs typeface="+mn-cs"/>
                        </a:rPr>
                        <a:t>Synopsis</a:t>
                      </a:r>
                      <a:endParaRPr lang="zh-HK" altLang="en-US" sz="1800" b="1" kern="1200" dirty="0">
                        <a:solidFill>
                          <a:schemeClr val="lt1"/>
                        </a:solidFill>
                        <a:latin typeface="+mn-lt"/>
                        <a:ea typeface="+mn-ea"/>
                        <a:cs typeface="+mn-cs"/>
                      </a:endParaRPr>
                    </a:p>
                  </a:txBody>
                  <a:tcPr/>
                </a:tc>
                <a:tc>
                  <a:txBody>
                    <a:bodyPr/>
                    <a:lstStyle/>
                    <a:p>
                      <a:r>
                        <a:rPr lang="en-US" altLang="zh-HK" dirty="0" smtClean="0"/>
                        <a:t>Course Provider</a:t>
                      </a:r>
                      <a:endParaRPr lang="zh-HK" altLang="en-US" dirty="0"/>
                    </a:p>
                  </a:txBody>
                  <a:tcPr/>
                </a:tc>
                <a:extLst>
                  <a:ext uri="{0D108BD9-81ED-4DB2-BD59-A6C34878D82A}">
                    <a16:rowId xmlns:a16="http://schemas.microsoft.com/office/drawing/2014/main" val="3729608174"/>
                  </a:ext>
                </a:extLst>
              </a:tr>
              <a:tr h="1319012">
                <a:tc>
                  <a:txBody>
                    <a:bodyPr/>
                    <a:lstStyle/>
                    <a:p>
                      <a:r>
                        <a:rPr lang="en-US" altLang="zh-HK" dirty="0" smtClean="0"/>
                        <a:t>1</a:t>
                      </a:r>
                      <a:endParaRPr lang="zh-HK" alt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HK" sz="1800" kern="100" dirty="0" smtClean="0">
                          <a:solidFill>
                            <a:srgbClr val="0000FF"/>
                          </a:solidFill>
                          <a:effectLst/>
                        </a:rPr>
                        <a:t>ApL(C)-Chinese in Business Service </a:t>
                      </a:r>
                      <a:endParaRPr lang="zh-TW" altLang="zh-HK" sz="1800" kern="100" dirty="0" smtClean="0">
                        <a:solidFill>
                          <a:srgbClr val="0000FF"/>
                        </a:solidFill>
                        <a:effectLst/>
                        <a:latin typeface="Calibri" panose="020F0502020204030204" pitchFamily="34" charset="0"/>
                        <a:ea typeface="新細明體" panose="02020500000000000000" pitchFamily="18" charset="-120"/>
                        <a:cs typeface="Times New Roman" panose="02020603050405020304" pitchFamily="18" charset="0"/>
                      </a:endParaRPr>
                    </a:p>
                    <a:p>
                      <a:endParaRPr lang="zh-HK" altLang="en-US" dirty="0">
                        <a:solidFill>
                          <a:srgbClr val="0000FF"/>
                        </a:solidFill>
                      </a:endParaRPr>
                    </a:p>
                  </a:txBody>
                  <a:tcPr/>
                </a:tc>
                <a:tc>
                  <a:txBody>
                    <a:bodyPr/>
                    <a:lstStyle/>
                    <a:p>
                      <a:pPr algn="l">
                        <a:spcAft>
                          <a:spcPts val="0"/>
                        </a:spcAft>
                      </a:pPr>
                      <a:r>
                        <a:rPr lang="en-US" altLang="zh-HK" sz="1800" kern="100" dirty="0" smtClean="0">
                          <a:effectLst/>
                        </a:rPr>
                        <a:t>Daily life and work contexts (e.g. tourism, hotel, retail, logistics services, public relations, social and public services) are adopted as the context for learning and application of Chinese.</a:t>
                      </a:r>
                      <a:endParaRPr lang="zh-TW" altLang="zh-HK" sz="1800" kern="100" dirty="0" smtClean="0">
                        <a:effectLst/>
                      </a:endParaRPr>
                    </a:p>
                  </a:txBody>
                  <a:tcPr/>
                </a:tc>
                <a:tc>
                  <a:txBody>
                    <a:bodyPr/>
                    <a:lstStyle/>
                    <a:p>
                      <a:r>
                        <a:rPr lang="en-GB" altLang="zh-HK" dirty="0" smtClean="0"/>
                        <a:t>School of Professional Education and Executive Development, The Hong Kong Polytechnic University</a:t>
                      </a:r>
                      <a:endParaRPr lang="zh-HK" altLang="en-US" dirty="0"/>
                    </a:p>
                  </a:txBody>
                  <a:tcPr/>
                </a:tc>
                <a:extLst>
                  <a:ext uri="{0D108BD9-81ED-4DB2-BD59-A6C34878D82A}">
                    <a16:rowId xmlns:a16="http://schemas.microsoft.com/office/drawing/2014/main" val="2078925063"/>
                  </a:ext>
                </a:extLst>
              </a:tr>
              <a:tr h="1356517">
                <a:tc>
                  <a:txBody>
                    <a:bodyPr/>
                    <a:lstStyle/>
                    <a:p>
                      <a:r>
                        <a:rPr lang="en-US" altLang="zh-HK" dirty="0" smtClean="0"/>
                        <a:t>2</a:t>
                      </a:r>
                      <a:endParaRPr lang="zh-HK" altLang="en-US" dirty="0"/>
                    </a:p>
                  </a:txBody>
                  <a:tcPr/>
                </a:tc>
                <a:tc>
                  <a:txBody>
                    <a:bodyPr/>
                    <a:lstStyle/>
                    <a:p>
                      <a:pPr>
                        <a:spcAft>
                          <a:spcPts val="0"/>
                        </a:spcAft>
                      </a:pPr>
                      <a:r>
                        <a:rPr lang="en-US" sz="1800" kern="100" dirty="0" smtClean="0">
                          <a:solidFill>
                            <a:srgbClr val="0000FF"/>
                          </a:solidFill>
                          <a:effectLst/>
                          <a:latin typeface="+mn-lt"/>
                          <a:ea typeface="+mn-ea"/>
                          <a:cs typeface="+mn-cs"/>
                        </a:rPr>
                        <a:t> </a:t>
                      </a:r>
                      <a:r>
                        <a:rPr lang="en-US" altLang="zh-HK" sz="1800" kern="100" dirty="0" smtClean="0">
                          <a:solidFill>
                            <a:srgbClr val="0000FF"/>
                          </a:solidFill>
                          <a:effectLst/>
                        </a:rPr>
                        <a:t>ApL(C)-</a:t>
                      </a:r>
                      <a:r>
                        <a:rPr lang="en-US" sz="1800" kern="100" dirty="0" smtClean="0">
                          <a:solidFill>
                            <a:srgbClr val="0000FF"/>
                          </a:solidFill>
                          <a:effectLst/>
                          <a:latin typeface="+mn-lt"/>
                          <a:ea typeface="+mn-ea"/>
                          <a:cs typeface="+mn-cs"/>
                        </a:rPr>
                        <a:t>Chinese </a:t>
                      </a:r>
                      <a:r>
                        <a:rPr lang="en-US" sz="1800" kern="100" dirty="0">
                          <a:solidFill>
                            <a:srgbClr val="0000FF"/>
                          </a:solidFill>
                          <a:effectLst/>
                          <a:latin typeface="+mn-lt"/>
                          <a:ea typeface="+mn-ea"/>
                          <a:cs typeface="+mn-cs"/>
                        </a:rPr>
                        <a:t>in </a:t>
                      </a:r>
                      <a:r>
                        <a:rPr lang="en-US" sz="1800" kern="100" dirty="0" smtClean="0">
                          <a:solidFill>
                            <a:srgbClr val="0000FF"/>
                          </a:solidFill>
                          <a:effectLst/>
                          <a:latin typeface="+mn-lt"/>
                          <a:ea typeface="+mn-ea"/>
                          <a:cs typeface="+mn-cs"/>
                        </a:rPr>
                        <a:t> </a:t>
                      </a:r>
                    </a:p>
                    <a:p>
                      <a:pPr>
                        <a:spcAft>
                          <a:spcPts val="0"/>
                        </a:spcAft>
                      </a:pPr>
                      <a:r>
                        <a:rPr lang="en-US" sz="1800" kern="100" dirty="0" smtClean="0">
                          <a:solidFill>
                            <a:srgbClr val="0000FF"/>
                          </a:solidFill>
                          <a:effectLst/>
                          <a:latin typeface="+mn-lt"/>
                          <a:ea typeface="+mn-ea"/>
                          <a:cs typeface="+mn-cs"/>
                        </a:rPr>
                        <a:t> Practical Context</a:t>
                      </a:r>
                      <a:endParaRPr lang="zh-TW" sz="1800" kern="100" dirty="0">
                        <a:solidFill>
                          <a:srgbClr val="0000FF"/>
                        </a:solidFill>
                        <a:effectLst/>
                        <a:latin typeface="+mn-lt"/>
                        <a:ea typeface="+mn-ea"/>
                        <a:cs typeface="+mn-cs"/>
                      </a:endParaRPr>
                    </a:p>
                  </a:txBody>
                  <a:tcPr marL="0" marR="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HK" sz="1800" kern="100" dirty="0" smtClean="0">
                          <a:effectLst/>
                        </a:rPr>
                        <a:t>Daily life and work contexts (e.g. retail, logistics, tourism, hospitality, health</a:t>
                      </a:r>
                      <a:r>
                        <a:rPr lang="en-US" altLang="zh-HK" sz="1800" kern="100" baseline="0" dirty="0" smtClean="0">
                          <a:effectLst/>
                        </a:rPr>
                        <a:t> care, education technology, environmental protection </a:t>
                      </a:r>
                      <a:r>
                        <a:rPr lang="en-US" altLang="zh-HK" sz="1800" kern="100" dirty="0" smtClean="0">
                          <a:effectLst/>
                        </a:rPr>
                        <a:t>and disciplined services) are  adopted as the context for learning and application of Chinese.</a:t>
                      </a:r>
                      <a:endParaRPr lang="zh-TW" altLang="zh-HK" sz="1800" kern="100" dirty="0" smtClean="0">
                        <a:effectLst/>
                      </a:endParaRPr>
                    </a:p>
                  </a:txBody>
                  <a:tcPr/>
                </a:tc>
                <a:tc>
                  <a:txBody>
                    <a:bodyPr/>
                    <a:lstStyle/>
                    <a:p>
                      <a:r>
                        <a:rPr lang="en-GB" altLang="zh-HK" dirty="0" smtClean="0"/>
                        <a:t>School of Continuing Education, Hong Kong Baptist University</a:t>
                      </a:r>
                      <a:endParaRPr lang="zh-HK" altLang="en-US" dirty="0"/>
                    </a:p>
                  </a:txBody>
                  <a:tcPr/>
                </a:tc>
                <a:extLst>
                  <a:ext uri="{0D108BD9-81ED-4DB2-BD59-A6C34878D82A}">
                    <a16:rowId xmlns:a16="http://schemas.microsoft.com/office/drawing/2014/main" val="3128933561"/>
                  </a:ext>
                </a:extLst>
              </a:tr>
              <a:tr h="1500185">
                <a:tc>
                  <a:txBody>
                    <a:bodyPr/>
                    <a:lstStyle/>
                    <a:p>
                      <a:r>
                        <a:rPr lang="en-US" altLang="zh-HK" dirty="0" smtClean="0"/>
                        <a:t>3</a:t>
                      </a:r>
                      <a:endParaRPr lang="zh-HK" altLang="en-US" dirty="0"/>
                    </a:p>
                  </a:txBody>
                  <a:tcPr/>
                </a:tc>
                <a:tc>
                  <a:txBody>
                    <a:bodyPr/>
                    <a:lstStyle/>
                    <a:p>
                      <a:pPr>
                        <a:spcAft>
                          <a:spcPts val="0"/>
                        </a:spcAft>
                      </a:pPr>
                      <a:r>
                        <a:rPr lang="en-US" sz="1800" kern="100" dirty="0" smtClean="0">
                          <a:solidFill>
                            <a:srgbClr val="0000FF"/>
                          </a:solidFill>
                          <a:effectLst/>
                          <a:latin typeface="+mn-lt"/>
                          <a:ea typeface="+mn-ea"/>
                          <a:cs typeface="+mn-cs"/>
                        </a:rPr>
                        <a:t> </a:t>
                      </a:r>
                      <a:r>
                        <a:rPr lang="en-US" altLang="zh-HK" sz="1800" kern="100" dirty="0" smtClean="0">
                          <a:solidFill>
                            <a:srgbClr val="0000FF"/>
                          </a:solidFill>
                          <a:effectLst/>
                        </a:rPr>
                        <a:t>ApL(C)-</a:t>
                      </a:r>
                      <a:r>
                        <a:rPr lang="en-US" sz="1800" kern="100" dirty="0" smtClean="0">
                          <a:solidFill>
                            <a:srgbClr val="0000FF"/>
                          </a:solidFill>
                          <a:effectLst/>
                          <a:latin typeface="+mn-lt"/>
                          <a:ea typeface="+mn-ea"/>
                          <a:cs typeface="+mn-cs"/>
                        </a:rPr>
                        <a:t>Practical  </a:t>
                      </a:r>
                    </a:p>
                    <a:p>
                      <a:pPr>
                        <a:spcAft>
                          <a:spcPts val="0"/>
                        </a:spcAft>
                      </a:pPr>
                      <a:r>
                        <a:rPr lang="en-US" sz="1800" kern="100" dirty="0" smtClean="0">
                          <a:solidFill>
                            <a:srgbClr val="0000FF"/>
                          </a:solidFill>
                          <a:effectLst/>
                          <a:latin typeface="+mn-lt"/>
                          <a:ea typeface="+mn-ea"/>
                          <a:cs typeface="+mn-cs"/>
                        </a:rPr>
                        <a:t> Chinese</a:t>
                      </a:r>
                      <a:endParaRPr lang="zh-TW" sz="1800" kern="100" dirty="0">
                        <a:solidFill>
                          <a:srgbClr val="0000FF"/>
                        </a:solidFill>
                        <a:effectLst/>
                        <a:latin typeface="+mn-lt"/>
                        <a:ea typeface="+mn-ea"/>
                        <a:cs typeface="+mn-cs"/>
                      </a:endParaRPr>
                    </a:p>
                  </a:txBody>
                  <a:tcPr marL="0" marR="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HK" sz="1800" kern="100" dirty="0" smtClean="0">
                          <a:effectLst/>
                        </a:rPr>
                        <a:t>Daily life and work contexts (e.g. catering services, hotel, tourism, airline services,</a:t>
                      </a:r>
                      <a:r>
                        <a:rPr lang="en-US" altLang="zh-HK" sz="1800" kern="100" baseline="0" dirty="0" smtClean="0">
                          <a:effectLst/>
                        </a:rPr>
                        <a:t> public administration, social services and event management</a:t>
                      </a:r>
                      <a:r>
                        <a:rPr lang="en-US" altLang="zh-HK" sz="1800" kern="100" dirty="0" smtClean="0">
                          <a:effectLst/>
                        </a:rPr>
                        <a:t>) are adopted as the context for learning and application of Chinese.</a:t>
                      </a:r>
                    </a:p>
                  </a:txBody>
                  <a:tcPr/>
                </a:tc>
                <a:tc>
                  <a:txBody>
                    <a:bodyPr/>
                    <a:lstStyle/>
                    <a:p>
                      <a:r>
                        <a:rPr lang="en-GB" altLang="zh-HK" dirty="0" smtClean="0"/>
                        <a:t>Hong Kong College of Technology</a:t>
                      </a:r>
                      <a:endParaRPr lang="zh-HK" altLang="en-US" dirty="0"/>
                    </a:p>
                  </a:txBody>
                  <a:tcPr/>
                </a:tc>
                <a:extLst>
                  <a:ext uri="{0D108BD9-81ED-4DB2-BD59-A6C34878D82A}">
                    <a16:rowId xmlns:a16="http://schemas.microsoft.com/office/drawing/2014/main" val="2156360307"/>
                  </a:ext>
                </a:extLst>
              </a:tr>
            </a:tbl>
          </a:graphicData>
        </a:graphic>
      </p:graphicFrame>
      <p:sp>
        <p:nvSpPr>
          <p:cNvPr id="11" name="矩形 10"/>
          <p:cNvSpPr/>
          <p:nvPr/>
        </p:nvSpPr>
        <p:spPr>
          <a:xfrm>
            <a:off x="129688" y="6203606"/>
            <a:ext cx="6686511" cy="369332"/>
          </a:xfrm>
          <a:prstGeom prst="rect">
            <a:avLst/>
          </a:prstGeom>
        </p:spPr>
        <p:txBody>
          <a:bodyPr wrap="square">
            <a:spAutoFit/>
          </a:bodyPr>
          <a:lstStyle/>
          <a:p>
            <a:pPr algn="ctr"/>
            <a:r>
              <a:rPr lang="en-US" altLang="zh-HK" dirty="0"/>
              <a:t>For more details, please visit </a:t>
            </a:r>
            <a:r>
              <a:rPr lang="en-US" altLang="zh-HK" u="sng" dirty="0" smtClean="0">
                <a:solidFill>
                  <a:srgbClr val="0000FF"/>
                </a:solidFill>
                <a:hlinkClick r:id="rId3"/>
              </a:rPr>
              <a:t>www.edb.gov.hk/en/aplc</a:t>
            </a:r>
            <a:endParaRPr lang="zh-HK" altLang="en-US" u="sng" dirty="0">
              <a:solidFill>
                <a:srgbClr val="0000FF"/>
              </a:solidFill>
            </a:endParaRPr>
          </a:p>
        </p:txBody>
      </p:sp>
      <p:sp>
        <p:nvSpPr>
          <p:cNvPr id="6" name="投影片編號版面配置區 5"/>
          <p:cNvSpPr>
            <a:spLocks noGrp="1"/>
          </p:cNvSpPr>
          <p:nvPr>
            <p:ph type="sldNum" sz="quarter" idx="12"/>
          </p:nvPr>
        </p:nvSpPr>
        <p:spPr>
          <a:xfrm>
            <a:off x="11314621" y="6346253"/>
            <a:ext cx="683339" cy="365125"/>
          </a:xfrm>
        </p:spPr>
        <p:txBody>
          <a:bodyPr/>
          <a:lstStyle/>
          <a:p>
            <a:fld id="{D57F1E4F-1CFF-5643-939E-217C01CDF565}" type="slidenum">
              <a:rPr lang="en-US" smtClean="0">
                <a:solidFill>
                  <a:schemeClr val="bg1"/>
                </a:solidFill>
              </a:rPr>
              <a:pPr/>
              <a:t>9</a:t>
            </a:fld>
            <a:endParaRPr lang="en-US" dirty="0">
              <a:solidFill>
                <a:schemeClr val="bg1"/>
              </a:solidFill>
            </a:endParaRPr>
          </a:p>
        </p:txBody>
      </p:sp>
    </p:spTree>
    <p:extLst>
      <p:ext uri="{BB962C8B-B14F-4D97-AF65-F5344CB8AC3E}">
        <p14:creationId xmlns:p14="http://schemas.microsoft.com/office/powerpoint/2010/main" val="3145269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多面向">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361</TotalTime>
  <Words>1414</Words>
  <Application>Microsoft Office PowerPoint</Application>
  <PresentationFormat>Widescreen</PresentationFormat>
  <Paragraphs>134</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微軟正黑體</vt:lpstr>
      <vt:lpstr>新細明體</vt:lpstr>
      <vt:lpstr>Arial</vt:lpstr>
      <vt:lpstr>Calibri</vt:lpstr>
      <vt:lpstr>Times New Roman</vt:lpstr>
      <vt:lpstr>Trebuchet MS</vt:lpstr>
      <vt:lpstr>Wingdings 3</vt:lpstr>
      <vt:lpstr>多面向</vt:lpstr>
      <vt:lpstr>Applied Learning Chinese  (for non-Chinese speaking students) (ApL(C))  </vt:lpstr>
      <vt:lpstr>Background Information</vt:lpstr>
      <vt:lpstr>Course Design </vt:lpstr>
      <vt:lpstr>Learning Outcomes </vt:lpstr>
      <vt:lpstr>Lesson Time</vt:lpstr>
      <vt:lpstr>Key Learning Points</vt:lpstr>
      <vt:lpstr>Key Learning Points (Cont’d)</vt:lpstr>
      <vt:lpstr>Key Learning Points (Cont’d)</vt:lpstr>
      <vt:lpstr>Course Information (2023-25 Cohort; 2025 HKDSE)</vt:lpstr>
      <vt:lpstr>Course Information (2023-25 Cohort; 2025 HKDSE) (Cont’d)</vt:lpstr>
      <vt:lpstr>Course Information (2023-25 Cohort; 2025 HKDSE) (Cont’d)</vt:lpstr>
      <vt:lpstr>Course Application</vt:lpstr>
      <vt:lpstr>Recognition </vt:lpstr>
      <vt:lpstr>PowerPoint Presentation</vt:lpstr>
      <vt:lpstr>Resources to help you make informed choice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ApL</dc:creator>
  <cp:lastModifiedBy>ApL</cp:lastModifiedBy>
  <cp:revision>106</cp:revision>
  <cp:lastPrinted>2020-10-28T02:53:21Z</cp:lastPrinted>
  <dcterms:created xsi:type="dcterms:W3CDTF">2019-09-11T02:03:22Z</dcterms:created>
  <dcterms:modified xsi:type="dcterms:W3CDTF">2023-02-24T01:16:55Z</dcterms:modified>
</cp:coreProperties>
</file>